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258" r:id="rId3"/>
    <p:sldId id="269" r:id="rId4"/>
    <p:sldId id="328" r:id="rId5"/>
    <p:sldId id="329" r:id="rId6"/>
    <p:sldId id="330" r:id="rId7"/>
    <p:sldId id="268" r:id="rId8"/>
    <p:sldId id="271" r:id="rId9"/>
    <p:sldId id="326" r:id="rId10"/>
    <p:sldId id="270" r:id="rId11"/>
    <p:sldId id="324" r:id="rId12"/>
    <p:sldId id="272" r:id="rId13"/>
    <p:sldId id="325" r:id="rId14"/>
    <p:sldId id="273" r:id="rId15"/>
    <p:sldId id="279" r:id="rId16"/>
    <p:sldId id="280" r:id="rId17"/>
    <p:sldId id="274" r:id="rId18"/>
    <p:sldId id="275" r:id="rId19"/>
    <p:sldId id="289" r:id="rId20"/>
    <p:sldId id="290" r:id="rId21"/>
    <p:sldId id="291" r:id="rId22"/>
    <p:sldId id="292" r:id="rId23"/>
    <p:sldId id="293" r:id="rId24"/>
    <p:sldId id="294" r:id="rId25"/>
    <p:sldId id="295" r:id="rId26"/>
    <p:sldId id="296" r:id="rId27"/>
    <p:sldId id="333" r:id="rId28"/>
    <p:sldId id="299" r:id="rId29"/>
    <p:sldId id="300" r:id="rId30"/>
    <p:sldId id="301" r:id="rId31"/>
    <p:sldId id="302" r:id="rId32"/>
    <p:sldId id="276" r:id="rId33"/>
    <p:sldId id="277" r:id="rId34"/>
    <p:sldId id="318" r:id="rId35"/>
    <p:sldId id="319" r:id="rId36"/>
    <p:sldId id="320" r:id="rId37"/>
    <p:sldId id="321" r:id="rId38"/>
    <p:sldId id="312" r:id="rId39"/>
    <p:sldId id="322" r:id="rId40"/>
    <p:sldId id="323" r:id="rId41"/>
    <p:sldId id="303" r:id="rId42"/>
    <p:sldId id="304" r:id="rId43"/>
    <p:sldId id="305" r:id="rId44"/>
    <p:sldId id="331" r:id="rId45"/>
    <p:sldId id="332" r:id="rId46"/>
    <p:sldId id="309" r:id="rId47"/>
    <p:sldId id="310" r:id="rId48"/>
    <p:sldId id="314" r:id="rId49"/>
    <p:sldId id="315" r:id="rId50"/>
    <p:sldId id="316" r:id="rId51"/>
    <p:sldId id="317"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3428" autoAdjust="0"/>
  </p:normalViewPr>
  <p:slideViewPr>
    <p:cSldViewPr>
      <p:cViewPr varScale="1">
        <p:scale>
          <a:sx n="98" d="100"/>
          <a:sy n="98" d="100"/>
        </p:scale>
        <p:origin x="-26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7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7C3EEA-D4C9-4E22-96AF-DAB0F777C250}" type="datetimeFigureOut">
              <a:rPr lang="en-US" smtClean="0"/>
              <a:t>8/24/2016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6FA9FF-6DB0-412A-9D7A-48C78D7FD1D2}" type="slidenum">
              <a:rPr lang="en-US" smtClean="0"/>
              <a:t>‹#›</a:t>
            </a:fld>
            <a:endParaRPr lang="en-US"/>
          </a:p>
        </p:txBody>
      </p:sp>
    </p:spTree>
    <p:extLst>
      <p:ext uri="{BB962C8B-B14F-4D97-AF65-F5344CB8AC3E}">
        <p14:creationId xmlns:p14="http://schemas.microsoft.com/office/powerpoint/2010/main" val="2495324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6FA9FF-6DB0-412A-9D7A-48C78D7FD1D2}" type="slidenum">
              <a:rPr lang="en-US" smtClean="0"/>
              <a:t>1</a:t>
            </a:fld>
            <a:endParaRPr lang="en-US"/>
          </a:p>
        </p:txBody>
      </p:sp>
    </p:spTree>
    <p:extLst>
      <p:ext uri="{BB962C8B-B14F-4D97-AF65-F5344CB8AC3E}">
        <p14:creationId xmlns:p14="http://schemas.microsoft.com/office/powerpoint/2010/main" val="3054812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cs typeface="Times New Roman" pitchFamily="18" charset="0"/>
              </a:rPr>
              <a:t>Why does this happen? </a:t>
            </a:r>
          </a:p>
          <a:p>
            <a:endParaRPr lang="en-US" altLang="en-US" dirty="0" smtClean="0">
              <a:latin typeface="Times New Roman" pitchFamily="18" charset="0"/>
              <a:cs typeface="Times New Roman" pitchFamily="18" charset="0"/>
            </a:endParaRPr>
          </a:p>
          <a:p>
            <a:r>
              <a:rPr lang="en-US" altLang="en-US" dirty="0" smtClean="0">
                <a:latin typeface="Times New Roman" pitchFamily="18" charset="0"/>
                <a:cs typeface="Times New Roman" pitchFamily="18" charset="0"/>
              </a:rPr>
              <a:t>The brain is a “use it or lose it” organ. This slide shows the difference between the way a healthy brain develops and the way a traumatized brain develops. </a:t>
            </a:r>
          </a:p>
          <a:p>
            <a:endParaRPr lang="en-US" altLang="en-US" dirty="0" smtClean="0">
              <a:latin typeface="Times New Roman" pitchFamily="18" charset="0"/>
              <a:cs typeface="Times New Roman" pitchFamily="18" charset="0"/>
            </a:endParaRPr>
          </a:p>
          <a:p>
            <a:r>
              <a:rPr lang="en-US" altLang="en-US" smtClean="0">
                <a:latin typeface="Times New Roman" pitchFamily="18" charset="0"/>
                <a:cs typeface="Times New Roman" pitchFamily="18" charset="0"/>
              </a:rPr>
              <a:t>If a child is raised in an environment where they think they are in danger - the need to survive takes over and they are overwhelmed by a sense of powerlessness. </a:t>
            </a:r>
          </a:p>
          <a:p>
            <a:endParaRPr lang="en-US" altLang="en-US" smtClean="0">
              <a:latin typeface="Times New Roman" pitchFamily="18" charset="0"/>
              <a:cs typeface="Times New Roman" pitchFamily="18" charset="0"/>
            </a:endParaRPr>
          </a:p>
          <a:p>
            <a:r>
              <a:rPr lang="en-US" altLang="en-US" dirty="0" smtClean="0">
                <a:latin typeface="Times New Roman" pitchFamily="18" charset="0"/>
                <a:cs typeface="Times New Roman" pitchFamily="18" charset="0"/>
              </a:rPr>
              <a:t>This produces an overproduction of stress hormones that damage the developing brain. </a:t>
            </a:r>
          </a:p>
          <a:p>
            <a:endParaRPr lang="en-US" altLang="en-US" dirty="0" smtClean="0">
              <a:latin typeface="Times New Roman" pitchFamily="18" charset="0"/>
              <a:cs typeface="Times New Roman" pitchFamily="18" charset="0"/>
            </a:endParaRPr>
          </a:p>
          <a:p>
            <a:r>
              <a:rPr lang="en-US" altLang="en-US" dirty="0" smtClean="0">
                <a:latin typeface="Times New Roman" pitchFamily="18" charset="0"/>
                <a:cs typeface="Times New Roman" pitchFamily="18" charset="0"/>
              </a:rPr>
              <a:t>The parts of the brain that focus on basic survival become over-developed causing the parts of the brain that help us regulate emotions and think rationally not to develop as they should. </a:t>
            </a:r>
          </a:p>
          <a:p>
            <a:endParaRPr lang="en-US" altLang="en-US" dirty="0" smtClean="0">
              <a:latin typeface="Times New Roman" pitchFamily="18" charset="0"/>
              <a:cs typeface="Times New Roman" pitchFamily="18"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spcBef>
                <a:spcPct val="30000"/>
              </a:spcBef>
              <a:defRPr sz="1200">
                <a:solidFill>
                  <a:schemeClr val="tx1"/>
                </a:solidFill>
                <a:latin typeface="Calibri" pitchFamily="34" charset="0"/>
              </a:defRPr>
            </a:lvl1pPr>
            <a:lvl2pPr marL="727500" indent="-278849" defTabSz="912879" eaLnBrk="0" hangingPunct="0">
              <a:spcBef>
                <a:spcPct val="30000"/>
              </a:spcBef>
              <a:defRPr sz="1200">
                <a:solidFill>
                  <a:schemeClr val="tx1"/>
                </a:solidFill>
                <a:latin typeface="Calibri" pitchFamily="34" charset="0"/>
              </a:defRPr>
            </a:lvl2pPr>
            <a:lvl3pPr marL="1120069" indent="-222768" defTabSz="912879" eaLnBrk="0" hangingPunct="0">
              <a:spcBef>
                <a:spcPct val="30000"/>
              </a:spcBef>
              <a:defRPr sz="1200">
                <a:solidFill>
                  <a:schemeClr val="tx1"/>
                </a:solidFill>
                <a:latin typeface="Calibri" pitchFamily="34" charset="0"/>
              </a:defRPr>
            </a:lvl3pPr>
            <a:lvl4pPr marL="1568719" indent="-222768" defTabSz="912879" eaLnBrk="0" hangingPunct="0">
              <a:spcBef>
                <a:spcPct val="30000"/>
              </a:spcBef>
              <a:defRPr sz="1200">
                <a:solidFill>
                  <a:schemeClr val="tx1"/>
                </a:solidFill>
                <a:latin typeface="Calibri" pitchFamily="34" charset="0"/>
              </a:defRPr>
            </a:lvl4pPr>
            <a:lvl5pPr marL="2017369" indent="-222768" defTabSz="912879" eaLnBrk="0" hangingPunct="0">
              <a:spcBef>
                <a:spcPct val="30000"/>
              </a:spcBef>
              <a:defRPr sz="1200">
                <a:solidFill>
                  <a:schemeClr val="tx1"/>
                </a:solidFill>
                <a:latin typeface="Calibri" pitchFamily="34" charset="0"/>
              </a:defRPr>
            </a:lvl5pPr>
            <a:lvl6pPr marL="2466020" indent="-222768" defTabSz="912879" eaLnBrk="0" fontAlgn="base" hangingPunct="0">
              <a:spcBef>
                <a:spcPct val="30000"/>
              </a:spcBef>
              <a:spcAft>
                <a:spcPct val="0"/>
              </a:spcAft>
              <a:defRPr sz="1200">
                <a:solidFill>
                  <a:schemeClr val="tx1"/>
                </a:solidFill>
                <a:latin typeface="Calibri" pitchFamily="34" charset="0"/>
              </a:defRPr>
            </a:lvl6pPr>
            <a:lvl7pPr marL="2914670" indent="-222768" defTabSz="912879" eaLnBrk="0" fontAlgn="base" hangingPunct="0">
              <a:spcBef>
                <a:spcPct val="30000"/>
              </a:spcBef>
              <a:spcAft>
                <a:spcPct val="0"/>
              </a:spcAft>
              <a:defRPr sz="1200">
                <a:solidFill>
                  <a:schemeClr val="tx1"/>
                </a:solidFill>
                <a:latin typeface="Calibri" pitchFamily="34" charset="0"/>
              </a:defRPr>
            </a:lvl7pPr>
            <a:lvl8pPr marL="3363320" indent="-222768" defTabSz="912879" eaLnBrk="0" fontAlgn="base" hangingPunct="0">
              <a:spcBef>
                <a:spcPct val="30000"/>
              </a:spcBef>
              <a:spcAft>
                <a:spcPct val="0"/>
              </a:spcAft>
              <a:defRPr sz="1200">
                <a:solidFill>
                  <a:schemeClr val="tx1"/>
                </a:solidFill>
                <a:latin typeface="Calibri" pitchFamily="34" charset="0"/>
              </a:defRPr>
            </a:lvl8pPr>
            <a:lvl9pPr marL="3811971" indent="-222768" defTabSz="912879" eaLnBrk="0" fontAlgn="base" hangingPunct="0">
              <a:spcBef>
                <a:spcPct val="30000"/>
              </a:spcBef>
              <a:spcAft>
                <a:spcPct val="0"/>
              </a:spcAft>
              <a:defRPr sz="1200">
                <a:solidFill>
                  <a:schemeClr val="tx1"/>
                </a:solidFill>
                <a:latin typeface="Calibri" pitchFamily="34" charset="0"/>
              </a:defRPr>
            </a:lvl9pPr>
          </a:lstStyle>
          <a:p>
            <a:pPr>
              <a:spcBef>
                <a:spcPct val="0"/>
              </a:spcBef>
            </a:pPr>
            <a:fld id="{06A76F54-388E-4C10-AAB5-84B6E493CECC}" type="slidenum">
              <a:rPr lang="en-US" altLang="en-US" smtClean="0">
                <a:latin typeface="Arial" charset="0"/>
              </a:rPr>
              <a:pPr>
                <a:spcBef>
                  <a:spcPct val="0"/>
                </a:spcBef>
              </a:pPr>
              <a:t>10</a:t>
            </a:fld>
            <a:endParaRPr lang="en-US" alt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6FA9FF-6DB0-412A-9D7A-48C78D7FD1D2}" type="slidenum">
              <a:rPr lang="en-US" smtClean="0"/>
              <a:t>11</a:t>
            </a:fld>
            <a:endParaRPr lang="en-US"/>
          </a:p>
        </p:txBody>
      </p:sp>
    </p:spTree>
    <p:extLst>
      <p:ext uri="{BB962C8B-B14F-4D97-AF65-F5344CB8AC3E}">
        <p14:creationId xmlns:p14="http://schemas.microsoft.com/office/powerpoint/2010/main" val="3444176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cs typeface="Arial" charset="0"/>
              </a:rPr>
              <a:t>Adverse experiences in childhood (ACES) disrupt normal child development, negatively impacting children’s social, emotional and cognitive development.</a:t>
            </a:r>
          </a:p>
          <a:p>
            <a:endParaRPr lang="en-US" altLang="en-US" dirty="0" smtClean="0">
              <a:cs typeface="Arial" charset="0"/>
            </a:endParaRPr>
          </a:p>
          <a:p>
            <a:r>
              <a:rPr lang="en-US" altLang="en-US" dirty="0" smtClean="0">
                <a:cs typeface="Arial" charset="0"/>
              </a:rPr>
              <a:t>This leaves children vulnerable, causing many of them to adopt risky health and social behaviors as a means of coping with the traumas they have experienced which is why they are more likely to experience life-long mental and physical health problems, suffer from addition, do poorly in school, and become involved in crime.</a:t>
            </a:r>
            <a:endParaRPr lang="en-US" altLang="en-US" dirty="0" smtClean="0"/>
          </a:p>
          <a:p>
            <a:endParaRPr lang="en-US" altLang="en-US" dirty="0" smtClean="0">
              <a:cs typeface="Arial" charset="0"/>
            </a:endParaRPr>
          </a:p>
          <a:p>
            <a:endParaRPr lang="en-US" altLang="en-US" dirty="0"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spcBef>
                <a:spcPct val="30000"/>
              </a:spcBef>
              <a:defRPr sz="1200">
                <a:solidFill>
                  <a:schemeClr val="tx1"/>
                </a:solidFill>
                <a:latin typeface="Calibri" pitchFamily="34" charset="0"/>
              </a:defRPr>
            </a:lvl1pPr>
            <a:lvl2pPr marL="727500" indent="-278849" defTabSz="912879" eaLnBrk="0" hangingPunct="0">
              <a:spcBef>
                <a:spcPct val="30000"/>
              </a:spcBef>
              <a:defRPr sz="1200">
                <a:solidFill>
                  <a:schemeClr val="tx1"/>
                </a:solidFill>
                <a:latin typeface="Calibri" pitchFamily="34" charset="0"/>
              </a:defRPr>
            </a:lvl2pPr>
            <a:lvl3pPr marL="1120069" indent="-222768" defTabSz="912879" eaLnBrk="0" hangingPunct="0">
              <a:spcBef>
                <a:spcPct val="30000"/>
              </a:spcBef>
              <a:defRPr sz="1200">
                <a:solidFill>
                  <a:schemeClr val="tx1"/>
                </a:solidFill>
                <a:latin typeface="Calibri" pitchFamily="34" charset="0"/>
              </a:defRPr>
            </a:lvl3pPr>
            <a:lvl4pPr marL="1568719" indent="-222768" defTabSz="912879" eaLnBrk="0" hangingPunct="0">
              <a:spcBef>
                <a:spcPct val="30000"/>
              </a:spcBef>
              <a:defRPr sz="1200">
                <a:solidFill>
                  <a:schemeClr val="tx1"/>
                </a:solidFill>
                <a:latin typeface="Calibri" pitchFamily="34" charset="0"/>
              </a:defRPr>
            </a:lvl4pPr>
            <a:lvl5pPr marL="2017369" indent="-222768" defTabSz="912879" eaLnBrk="0" hangingPunct="0">
              <a:spcBef>
                <a:spcPct val="30000"/>
              </a:spcBef>
              <a:defRPr sz="1200">
                <a:solidFill>
                  <a:schemeClr val="tx1"/>
                </a:solidFill>
                <a:latin typeface="Calibri" pitchFamily="34" charset="0"/>
              </a:defRPr>
            </a:lvl5pPr>
            <a:lvl6pPr marL="2466020" indent="-222768" defTabSz="912879" eaLnBrk="0" fontAlgn="base" hangingPunct="0">
              <a:spcBef>
                <a:spcPct val="30000"/>
              </a:spcBef>
              <a:spcAft>
                <a:spcPct val="0"/>
              </a:spcAft>
              <a:defRPr sz="1200">
                <a:solidFill>
                  <a:schemeClr val="tx1"/>
                </a:solidFill>
                <a:latin typeface="Calibri" pitchFamily="34" charset="0"/>
              </a:defRPr>
            </a:lvl6pPr>
            <a:lvl7pPr marL="2914670" indent="-222768" defTabSz="912879" eaLnBrk="0" fontAlgn="base" hangingPunct="0">
              <a:spcBef>
                <a:spcPct val="30000"/>
              </a:spcBef>
              <a:spcAft>
                <a:spcPct val="0"/>
              </a:spcAft>
              <a:defRPr sz="1200">
                <a:solidFill>
                  <a:schemeClr val="tx1"/>
                </a:solidFill>
                <a:latin typeface="Calibri" pitchFamily="34" charset="0"/>
              </a:defRPr>
            </a:lvl7pPr>
            <a:lvl8pPr marL="3363320" indent="-222768" defTabSz="912879" eaLnBrk="0" fontAlgn="base" hangingPunct="0">
              <a:spcBef>
                <a:spcPct val="30000"/>
              </a:spcBef>
              <a:spcAft>
                <a:spcPct val="0"/>
              </a:spcAft>
              <a:defRPr sz="1200">
                <a:solidFill>
                  <a:schemeClr val="tx1"/>
                </a:solidFill>
                <a:latin typeface="Calibri" pitchFamily="34" charset="0"/>
              </a:defRPr>
            </a:lvl8pPr>
            <a:lvl9pPr marL="3811971" indent="-222768" defTabSz="912879" eaLnBrk="0" fontAlgn="base" hangingPunct="0">
              <a:spcBef>
                <a:spcPct val="30000"/>
              </a:spcBef>
              <a:spcAft>
                <a:spcPct val="0"/>
              </a:spcAft>
              <a:defRPr sz="1200">
                <a:solidFill>
                  <a:schemeClr val="tx1"/>
                </a:solidFill>
                <a:latin typeface="Calibri" pitchFamily="34" charset="0"/>
              </a:defRPr>
            </a:lvl9pPr>
          </a:lstStyle>
          <a:p>
            <a:pPr>
              <a:spcBef>
                <a:spcPct val="0"/>
              </a:spcBef>
            </a:pPr>
            <a:fld id="{5BBE7798-102C-47B9-8326-70D008773E53}" type="slidenum">
              <a:rPr lang="en-US" altLang="en-US" smtClean="0">
                <a:latin typeface="Arial" charset="0"/>
              </a:rPr>
              <a:pPr>
                <a:spcBef>
                  <a:spcPct val="0"/>
                </a:spcBef>
              </a:pPr>
              <a:t>12</a:t>
            </a:fld>
            <a:endParaRPr lang="en-US" alt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6FA9FF-6DB0-412A-9D7A-48C78D7FD1D2}" type="slidenum">
              <a:rPr lang="en-US" smtClean="0"/>
              <a:t>13</a:t>
            </a:fld>
            <a:endParaRPr lang="en-US"/>
          </a:p>
        </p:txBody>
      </p:sp>
    </p:spTree>
    <p:extLst>
      <p:ext uri="{BB962C8B-B14F-4D97-AF65-F5344CB8AC3E}">
        <p14:creationId xmlns:p14="http://schemas.microsoft.com/office/powerpoint/2010/main" val="637345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New Roman" pitchFamily="18" charset="0"/>
                <a:cs typeface="Times New Roman" pitchFamily="18" charset="0"/>
              </a:rPr>
              <a:t>That’s why getting it right when children are young is much more effective than trying to fix things later. </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Calibri" pitchFamily="34" charset="0"/>
              </a:defRPr>
            </a:lvl1pPr>
            <a:lvl2pPr marL="729057" indent="-280406" defTabSz="914437" eaLnBrk="0" hangingPunct="0">
              <a:spcBef>
                <a:spcPct val="30000"/>
              </a:spcBef>
              <a:defRPr sz="1200">
                <a:solidFill>
                  <a:schemeClr val="tx1"/>
                </a:solidFill>
                <a:latin typeface="Calibri" pitchFamily="34" charset="0"/>
              </a:defRPr>
            </a:lvl2pPr>
            <a:lvl3pPr marL="1121626" indent="-224325" defTabSz="914437" eaLnBrk="0" hangingPunct="0">
              <a:spcBef>
                <a:spcPct val="30000"/>
              </a:spcBef>
              <a:defRPr sz="1200">
                <a:solidFill>
                  <a:schemeClr val="tx1"/>
                </a:solidFill>
                <a:latin typeface="Calibri" pitchFamily="34" charset="0"/>
              </a:defRPr>
            </a:lvl3pPr>
            <a:lvl4pPr marL="1570276" indent="-224325" defTabSz="914437" eaLnBrk="0" hangingPunct="0">
              <a:spcBef>
                <a:spcPct val="30000"/>
              </a:spcBef>
              <a:defRPr sz="1200">
                <a:solidFill>
                  <a:schemeClr val="tx1"/>
                </a:solidFill>
                <a:latin typeface="Calibri" pitchFamily="34" charset="0"/>
              </a:defRPr>
            </a:lvl4pPr>
            <a:lvl5pPr marL="2018927" indent="-224325" defTabSz="914437" eaLnBrk="0" hangingPunct="0">
              <a:spcBef>
                <a:spcPct val="30000"/>
              </a:spcBef>
              <a:defRPr sz="1200">
                <a:solidFill>
                  <a:schemeClr val="tx1"/>
                </a:solidFill>
                <a:latin typeface="Calibri" pitchFamily="34" charset="0"/>
              </a:defRPr>
            </a:lvl5pPr>
            <a:lvl6pPr marL="2467577" indent="-224325" defTabSz="914437" eaLnBrk="0" fontAlgn="base" hangingPunct="0">
              <a:spcBef>
                <a:spcPct val="30000"/>
              </a:spcBef>
              <a:spcAft>
                <a:spcPct val="0"/>
              </a:spcAft>
              <a:defRPr sz="1200">
                <a:solidFill>
                  <a:schemeClr val="tx1"/>
                </a:solidFill>
                <a:latin typeface="Calibri" pitchFamily="34" charset="0"/>
              </a:defRPr>
            </a:lvl6pPr>
            <a:lvl7pPr marL="2916227" indent="-224325" defTabSz="914437" eaLnBrk="0" fontAlgn="base" hangingPunct="0">
              <a:spcBef>
                <a:spcPct val="30000"/>
              </a:spcBef>
              <a:spcAft>
                <a:spcPct val="0"/>
              </a:spcAft>
              <a:defRPr sz="1200">
                <a:solidFill>
                  <a:schemeClr val="tx1"/>
                </a:solidFill>
                <a:latin typeface="Calibri" pitchFamily="34" charset="0"/>
              </a:defRPr>
            </a:lvl7pPr>
            <a:lvl8pPr marL="3364878" indent="-224325" defTabSz="914437" eaLnBrk="0" fontAlgn="base" hangingPunct="0">
              <a:spcBef>
                <a:spcPct val="30000"/>
              </a:spcBef>
              <a:spcAft>
                <a:spcPct val="0"/>
              </a:spcAft>
              <a:defRPr sz="1200">
                <a:solidFill>
                  <a:schemeClr val="tx1"/>
                </a:solidFill>
                <a:latin typeface="Calibri" pitchFamily="34" charset="0"/>
              </a:defRPr>
            </a:lvl8pPr>
            <a:lvl9pPr marL="3813528" indent="-224325" defTabSz="914437" eaLnBrk="0" fontAlgn="base" hangingPunct="0">
              <a:spcBef>
                <a:spcPct val="30000"/>
              </a:spcBef>
              <a:spcAft>
                <a:spcPct val="0"/>
              </a:spcAft>
              <a:defRPr sz="1200">
                <a:solidFill>
                  <a:schemeClr val="tx1"/>
                </a:solidFill>
                <a:latin typeface="Calibri" pitchFamily="34" charset="0"/>
              </a:defRPr>
            </a:lvl9pPr>
          </a:lstStyle>
          <a:p>
            <a:pPr>
              <a:spcBef>
                <a:spcPct val="0"/>
              </a:spcBef>
            </a:pPr>
            <a:fld id="{45FA3FAA-0122-4CA1-8EE9-5440CA721A55}" type="slidenum">
              <a:rPr lang="en-US" altLang="en-US" smtClean="0">
                <a:latin typeface="Arial" charset="0"/>
              </a:rPr>
              <a:pPr>
                <a:spcBef>
                  <a:spcPct val="0"/>
                </a:spcBef>
              </a:pPr>
              <a:t>14</a:t>
            </a:fld>
            <a:endParaRPr lang="en-US" alt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Grp="1" noRot="1" noChangeAspect="1" noChangeArrowheads="1" noTextEdit="1"/>
          </p:cNvSpPr>
          <p:nvPr>
            <p:ph type="sldImg"/>
          </p:nvPr>
        </p:nvSpPr>
        <p:spPr>
          <a:solidFill>
            <a:srgbClr val="FFFFFF"/>
          </a:solidFill>
          <a:ln/>
        </p:spPr>
      </p:sp>
      <p:sp>
        <p:nvSpPr>
          <p:cNvPr id="7373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6081"/>
            <a:r>
              <a:rPr lang="en-US" altLang="en-US" smtClean="0">
                <a:solidFill>
                  <a:srgbClr val="000000"/>
                </a:solidFill>
                <a:latin typeface="Times New Roman" pitchFamily="18" charset="0"/>
                <a:ea typeface="Calibri" pitchFamily="34" charset="0"/>
                <a:cs typeface="Times New Roman" pitchFamily="18" charset="0"/>
                <a:sym typeface="Calibri" pitchFamily="34" charset="0"/>
              </a:rPr>
              <a:t>The latest research shows us that relationships children have with the adults in their lives actually shape the circuits in their brain and lay the foundation for later developmental outcomes, from academic performance and interpersonal skills to physical and mental health.</a:t>
            </a:r>
          </a:p>
          <a:p>
            <a:pPr marL="56081"/>
            <a:endParaRPr lang="en-US" altLang="en-US" smtClean="0">
              <a:solidFill>
                <a:srgbClr val="000000"/>
              </a:solidFill>
              <a:latin typeface="Times New Roman" pitchFamily="18" charset="0"/>
              <a:ea typeface="Calibri" pitchFamily="34" charset="0"/>
              <a:cs typeface="Times New Roman" pitchFamily="18" charset="0"/>
              <a:sym typeface="Calibri" pitchFamily="34" charset="0"/>
            </a:endParaRPr>
          </a:p>
          <a:p>
            <a:pPr marL="56081"/>
            <a:r>
              <a:rPr lang="en-US" altLang="en-US" smtClean="0">
                <a:ea typeface="Calibri" pitchFamily="34" charset="0"/>
                <a:cs typeface="Times New Roman" pitchFamily="18" charset="0"/>
              </a:rPr>
              <a:t>Like the process of serve and return in games such as ping pong or volleyball, young children naturally reach out for interaction with parents and other adults in their lives - it is important that adults care and engage and respond.</a:t>
            </a:r>
            <a:endParaRPr lang="en-US" altLang="en-US" smtClean="0">
              <a:solidFill>
                <a:srgbClr val="000000"/>
              </a:solidFill>
              <a:latin typeface="Times New Roman" pitchFamily="18" charset="0"/>
              <a:ea typeface="Calibri" pitchFamily="34" charset="0"/>
              <a:cs typeface="Times New Roman" pitchFamily="18" charset="0"/>
              <a:sym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6081"/>
            <a:r>
              <a:rPr lang="en-US" altLang="en-US" dirty="0" smtClean="0">
                <a:solidFill>
                  <a:srgbClr val="000000"/>
                </a:solidFill>
                <a:latin typeface="Times New Roman" pitchFamily="18" charset="0"/>
                <a:ea typeface="Calibri" pitchFamily="34" charset="0"/>
                <a:cs typeface="Times New Roman" pitchFamily="18" charset="0"/>
                <a:sym typeface="Calibri" pitchFamily="34" charset="0"/>
              </a:rPr>
              <a:t>But what does “serve and return” look like in action?</a:t>
            </a:r>
          </a:p>
          <a:p>
            <a:pPr marL="56081"/>
            <a:endParaRPr lang="en-US" altLang="en-US" dirty="0" smtClean="0">
              <a:solidFill>
                <a:srgbClr val="000000"/>
              </a:solidFill>
              <a:latin typeface="Times New Roman" pitchFamily="18" charset="0"/>
              <a:ea typeface="Calibri" pitchFamily="34" charset="0"/>
              <a:cs typeface="Times New Roman" pitchFamily="18" charset="0"/>
              <a:sym typeface="Calibri" pitchFamily="34" charset="0"/>
            </a:endParaRPr>
          </a:p>
          <a:p>
            <a:pPr marL="56081"/>
            <a:r>
              <a:rPr lang="en-US" altLang="en-US" dirty="0" smtClean="0">
                <a:solidFill>
                  <a:srgbClr val="000000"/>
                </a:solidFill>
                <a:latin typeface="Times New Roman" pitchFamily="18" charset="0"/>
                <a:ea typeface="Calibri" pitchFamily="34" charset="0"/>
                <a:cs typeface="Times New Roman" pitchFamily="18" charset="0"/>
                <a:sym typeface="Calibri" pitchFamily="34" charset="0"/>
              </a:rPr>
              <a:t>It can be when a caregiver responds to a babies’ cooing or when they sing and read to them, it can be playing with a child or talking to and listening to a child. That is serve and return happening. </a:t>
            </a:r>
          </a:p>
          <a:p>
            <a:pPr marL="56081"/>
            <a:endParaRPr lang="en-US" altLang="en-US" dirty="0" smtClean="0">
              <a:solidFill>
                <a:srgbClr val="000000"/>
              </a:solidFill>
              <a:latin typeface="Times New Roman" pitchFamily="18" charset="0"/>
              <a:ea typeface="Calibri" pitchFamily="34" charset="0"/>
              <a:cs typeface="Times New Roman" pitchFamily="18" charset="0"/>
              <a:sym typeface="Calibri" pitchFamily="34" charset="0"/>
            </a:endParaRPr>
          </a:p>
          <a:p>
            <a:pPr marL="56081"/>
            <a:r>
              <a:rPr lang="en-US" altLang="en-US" dirty="0" smtClean="0">
                <a:solidFill>
                  <a:srgbClr val="000000"/>
                </a:solidFill>
                <a:latin typeface="Times New Roman" pitchFamily="18" charset="0"/>
                <a:ea typeface="Calibri" pitchFamily="34" charset="0"/>
                <a:cs typeface="Times New Roman" pitchFamily="18" charset="0"/>
                <a:sym typeface="Calibri" pitchFamily="34" charset="0"/>
              </a:rPr>
              <a:t>The active ingredient in all of this is the back and forth interaction that strengthens relationships young children have with their parents and other caregivers in their family or community.</a:t>
            </a:r>
          </a:p>
        </p:txBody>
      </p:sp>
      <p:sp>
        <p:nvSpPr>
          <p:cNvPr id="74756"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algn="r">
              <a:spcBef>
                <a:spcPct val="0"/>
              </a:spcBef>
            </a:pPr>
            <a:fld id="{88A98DA2-2C0C-4222-8FE9-E0C718F68766}" type="slidenum">
              <a:rPr lang="en-US" altLang="en-US">
                <a:latin typeface="Arial" charset="0"/>
              </a:rPr>
              <a:pPr algn="r">
                <a:spcBef>
                  <a:spcPct val="0"/>
                </a:spcBef>
              </a:pPr>
              <a:t>16</a:t>
            </a:fld>
            <a:endParaRPr lang="en-US" alt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Grp="1" noRot="1" noChangeAspect="1" noChangeArrowheads="1" noTextEdit="1"/>
          </p:cNvSpPr>
          <p:nvPr>
            <p:ph type="sldImg"/>
          </p:nvPr>
        </p:nvSpPr>
        <p:spPr>
          <a:solidFill>
            <a:srgbClr val="FFFFFF"/>
          </a:solidFill>
          <a:ln/>
        </p:spPr>
      </p:sp>
      <p:sp>
        <p:nvSpPr>
          <p:cNvPr id="3993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Luckily, we know how to give all children the great childhoods they need to thrive! </a:t>
            </a:r>
          </a:p>
          <a:p>
            <a:endParaRPr lang="en-US" altLang="en-US" dirty="0" smtClean="0"/>
          </a:p>
          <a:p>
            <a:r>
              <a:rPr lang="en-US" altLang="en-US" dirty="0" smtClean="0"/>
              <a:t>Investing in the programs, strategies, and policies that promote child well-being, means the next generation will pay it back through a lifetime of productivity and responsible citizenship. </a:t>
            </a:r>
          </a:p>
          <a:p>
            <a:endParaRPr lang="en-US" altLang="en-US" dirty="0" smtClean="0"/>
          </a:p>
          <a:p>
            <a:r>
              <a:rPr lang="en-US" altLang="en-US" dirty="0" smtClean="0"/>
              <a:t>I don’t believe that it’s coincidental that April is Child Abuse Prevention Month and May is National Foster Care Month. These two issues are intricately linked and we must do more to support </a:t>
            </a:r>
            <a:r>
              <a:rPr lang="en-US" altLang="en-US" dirty="0" smtClean="0">
                <a:solidFill>
                  <a:srgbClr val="000000"/>
                </a:solidFill>
                <a:latin typeface="Times New Roman" pitchFamily="18" charset="0"/>
                <a:ea typeface="Calibri" pitchFamily="34" charset="0"/>
                <a:cs typeface="Times New Roman" pitchFamily="18" charset="0"/>
                <a:sym typeface="Calibri" pitchFamily="34" charset="0"/>
              </a:rPr>
              <a:t>foster parents and help them be prepared to support and nurture children who may have very special needs because of the trauma they’ve experienced because of abuse and/or neglect. </a:t>
            </a:r>
          </a:p>
          <a:p>
            <a:endParaRPr lang="en-US" altLang="en-US" dirty="0" smtClean="0"/>
          </a:p>
          <a:p>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0015">
              <a:defRPr/>
            </a:pPr>
            <a:r>
              <a:rPr lang="en-US" altLang="en-US" dirty="0" smtClean="0"/>
              <a:t>One of the best ways to help all children thrive is to make sure they grow up in safe, stable, nurturing homes and communities. </a:t>
            </a:r>
          </a:p>
          <a:p>
            <a:pPr defTabSz="930015">
              <a:defRPr/>
            </a:pPr>
            <a:endParaRPr lang="en-US" altLang="en-US" dirty="0" smtClean="0"/>
          </a:p>
          <a:p>
            <a:pPr marL="56081">
              <a:defRPr/>
            </a:pPr>
            <a:r>
              <a:rPr lang="en-US" altLang="en-US" dirty="0" smtClean="0">
                <a:solidFill>
                  <a:srgbClr val="000000"/>
                </a:solidFill>
                <a:latin typeface="Times New Roman" pitchFamily="18" charset="0"/>
                <a:ea typeface="Calibri" pitchFamily="34" charset="0"/>
                <a:cs typeface="Times New Roman" pitchFamily="18" charset="0"/>
                <a:sym typeface="Calibri" pitchFamily="34" charset="0"/>
              </a:rPr>
              <a:t>Ideally, we want all children to have safe, stable, nurturing relationships with their parents from birth. </a:t>
            </a:r>
          </a:p>
          <a:p>
            <a:pPr marL="56081">
              <a:defRPr/>
            </a:pPr>
            <a:endParaRPr lang="en-US" altLang="en-US" dirty="0" smtClean="0">
              <a:solidFill>
                <a:srgbClr val="000000"/>
              </a:solidFill>
              <a:latin typeface="Times New Roman" pitchFamily="18" charset="0"/>
              <a:ea typeface="Calibri" pitchFamily="34" charset="0"/>
              <a:cs typeface="Times New Roman" pitchFamily="18" charset="0"/>
              <a:sym typeface="Calibri" pitchFamily="34" charset="0"/>
            </a:endParaRPr>
          </a:p>
          <a:p>
            <a:pPr marL="56081">
              <a:defRPr/>
            </a:pPr>
            <a:r>
              <a:rPr lang="en-US" altLang="en-US" dirty="0" smtClean="0">
                <a:solidFill>
                  <a:srgbClr val="000000"/>
                </a:solidFill>
                <a:latin typeface="Times New Roman" pitchFamily="18" charset="0"/>
                <a:ea typeface="Calibri" pitchFamily="34" charset="0"/>
                <a:cs typeface="Times New Roman" pitchFamily="18" charset="0"/>
                <a:sym typeface="Calibri" pitchFamily="34" charset="0"/>
              </a:rPr>
              <a:t>However, for children who are removed from their homes, foster care can provide the supportive, nurturing relationships and environments that can buffer the stress and mitigate the damage caused by the trauma of abuse and being separated from their parents. </a:t>
            </a:r>
          </a:p>
          <a:p>
            <a:pPr marL="56081">
              <a:defRPr/>
            </a:pPr>
            <a:endParaRPr lang="en-US" altLang="en-US" dirty="0" smtClean="0">
              <a:solidFill>
                <a:srgbClr val="000000"/>
              </a:solidFill>
              <a:latin typeface="Times New Roman" pitchFamily="18" charset="0"/>
              <a:ea typeface="Calibri" pitchFamily="34" charset="0"/>
              <a:cs typeface="Times New Roman" pitchFamily="18" charset="0"/>
              <a:sym typeface="Calibri" pitchFamily="34" charset="0"/>
            </a:endParaRPr>
          </a:p>
          <a:p>
            <a:pPr marL="56081">
              <a:defRPr/>
            </a:pPr>
            <a:r>
              <a:rPr lang="en-US" altLang="en-US" b="1" dirty="0" smtClean="0">
                <a:solidFill>
                  <a:srgbClr val="000000"/>
                </a:solidFill>
                <a:latin typeface="Times New Roman" pitchFamily="18" charset="0"/>
                <a:ea typeface="Calibri" pitchFamily="34" charset="0"/>
                <a:cs typeface="Times New Roman" pitchFamily="18" charset="0"/>
                <a:sym typeface="Calibri" pitchFamily="34" charset="0"/>
              </a:rPr>
              <a:t>IF</a:t>
            </a:r>
            <a:r>
              <a:rPr lang="en-US" altLang="en-US" dirty="0" smtClean="0">
                <a:solidFill>
                  <a:srgbClr val="000000"/>
                </a:solidFill>
                <a:latin typeface="Times New Roman" pitchFamily="18" charset="0"/>
                <a:ea typeface="Calibri" pitchFamily="34" charset="0"/>
                <a:cs typeface="Times New Roman" pitchFamily="18" charset="0"/>
                <a:sym typeface="Calibri" pitchFamily="34" charset="0"/>
              </a:rPr>
              <a:t> we provide foster parents with the skills, knowledge and support they need. </a:t>
            </a:r>
          </a:p>
          <a:p>
            <a:pPr marL="56081">
              <a:defRPr/>
            </a:pPr>
            <a:endParaRPr lang="en-US" altLang="en-US" dirty="0" smtClean="0">
              <a:solidFill>
                <a:srgbClr val="000000"/>
              </a:solidFill>
              <a:latin typeface="Times New Roman" pitchFamily="18" charset="0"/>
              <a:ea typeface="Calibri" pitchFamily="34" charset="0"/>
              <a:cs typeface="Times New Roman" pitchFamily="18" charset="0"/>
              <a:sym typeface="Calibri" pitchFamily="34" charset="0"/>
            </a:endParaRPr>
          </a:p>
          <a:p>
            <a:pPr marL="56081">
              <a:defRPr/>
            </a:pPr>
            <a:endParaRPr lang="en-US" altLang="en-US" dirty="0" smtClean="0">
              <a:solidFill>
                <a:srgbClr val="000000"/>
              </a:solidFill>
              <a:latin typeface="Times New Roman" pitchFamily="18" charset="0"/>
              <a:ea typeface="Calibri" pitchFamily="34" charset="0"/>
              <a:cs typeface="Times New Roman" pitchFamily="18" charset="0"/>
              <a:sym typeface="Calibri" pitchFamily="34"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spcBef>
                <a:spcPct val="30000"/>
              </a:spcBef>
              <a:defRPr sz="1200">
                <a:solidFill>
                  <a:schemeClr val="tx1"/>
                </a:solidFill>
                <a:latin typeface="Calibri" pitchFamily="34" charset="0"/>
              </a:defRPr>
            </a:lvl1pPr>
            <a:lvl2pPr marL="727500" indent="-278849" defTabSz="912879" eaLnBrk="0" hangingPunct="0">
              <a:spcBef>
                <a:spcPct val="30000"/>
              </a:spcBef>
              <a:defRPr sz="1200">
                <a:solidFill>
                  <a:schemeClr val="tx1"/>
                </a:solidFill>
                <a:latin typeface="Calibri" pitchFamily="34" charset="0"/>
              </a:defRPr>
            </a:lvl2pPr>
            <a:lvl3pPr marL="1120069" indent="-222768" defTabSz="912879" eaLnBrk="0" hangingPunct="0">
              <a:spcBef>
                <a:spcPct val="30000"/>
              </a:spcBef>
              <a:defRPr sz="1200">
                <a:solidFill>
                  <a:schemeClr val="tx1"/>
                </a:solidFill>
                <a:latin typeface="Calibri" pitchFamily="34" charset="0"/>
              </a:defRPr>
            </a:lvl3pPr>
            <a:lvl4pPr marL="1568719" indent="-222768" defTabSz="912879" eaLnBrk="0" hangingPunct="0">
              <a:spcBef>
                <a:spcPct val="30000"/>
              </a:spcBef>
              <a:defRPr sz="1200">
                <a:solidFill>
                  <a:schemeClr val="tx1"/>
                </a:solidFill>
                <a:latin typeface="Calibri" pitchFamily="34" charset="0"/>
              </a:defRPr>
            </a:lvl4pPr>
            <a:lvl5pPr marL="2017369" indent="-222768" defTabSz="912879" eaLnBrk="0" hangingPunct="0">
              <a:spcBef>
                <a:spcPct val="30000"/>
              </a:spcBef>
              <a:defRPr sz="1200">
                <a:solidFill>
                  <a:schemeClr val="tx1"/>
                </a:solidFill>
                <a:latin typeface="Calibri" pitchFamily="34" charset="0"/>
              </a:defRPr>
            </a:lvl5pPr>
            <a:lvl6pPr marL="2466020" indent="-222768" defTabSz="912879" eaLnBrk="0" fontAlgn="base" hangingPunct="0">
              <a:spcBef>
                <a:spcPct val="30000"/>
              </a:spcBef>
              <a:spcAft>
                <a:spcPct val="0"/>
              </a:spcAft>
              <a:defRPr sz="1200">
                <a:solidFill>
                  <a:schemeClr val="tx1"/>
                </a:solidFill>
                <a:latin typeface="Calibri" pitchFamily="34" charset="0"/>
              </a:defRPr>
            </a:lvl6pPr>
            <a:lvl7pPr marL="2914670" indent="-222768" defTabSz="912879" eaLnBrk="0" fontAlgn="base" hangingPunct="0">
              <a:spcBef>
                <a:spcPct val="30000"/>
              </a:spcBef>
              <a:spcAft>
                <a:spcPct val="0"/>
              </a:spcAft>
              <a:defRPr sz="1200">
                <a:solidFill>
                  <a:schemeClr val="tx1"/>
                </a:solidFill>
                <a:latin typeface="Calibri" pitchFamily="34" charset="0"/>
              </a:defRPr>
            </a:lvl7pPr>
            <a:lvl8pPr marL="3363320" indent="-222768" defTabSz="912879" eaLnBrk="0" fontAlgn="base" hangingPunct="0">
              <a:spcBef>
                <a:spcPct val="30000"/>
              </a:spcBef>
              <a:spcAft>
                <a:spcPct val="0"/>
              </a:spcAft>
              <a:defRPr sz="1200">
                <a:solidFill>
                  <a:schemeClr val="tx1"/>
                </a:solidFill>
                <a:latin typeface="Calibri" pitchFamily="34" charset="0"/>
              </a:defRPr>
            </a:lvl8pPr>
            <a:lvl9pPr marL="3811971" indent="-222768" defTabSz="912879" eaLnBrk="0" fontAlgn="base" hangingPunct="0">
              <a:spcBef>
                <a:spcPct val="30000"/>
              </a:spcBef>
              <a:spcAft>
                <a:spcPct val="0"/>
              </a:spcAft>
              <a:defRPr sz="1200">
                <a:solidFill>
                  <a:schemeClr val="tx1"/>
                </a:solidFill>
                <a:latin typeface="Calibri" pitchFamily="34" charset="0"/>
              </a:defRPr>
            </a:lvl9pPr>
          </a:lstStyle>
          <a:p>
            <a:pPr>
              <a:spcBef>
                <a:spcPct val="0"/>
              </a:spcBef>
            </a:pPr>
            <a:fld id="{6893BE4F-CFA9-481F-9707-5A19A6E2F3EC}" type="slidenum">
              <a:rPr lang="en-US" altLang="en-US" smtClean="0">
                <a:latin typeface="Arial" charset="0"/>
              </a:rPr>
              <a:pPr>
                <a:spcBef>
                  <a:spcPct val="0"/>
                </a:spcBef>
              </a:pPr>
              <a:t>18</a:t>
            </a:fld>
            <a:endParaRPr lang="en-US" alt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79"/>
            <a:r>
              <a:rPr lang="en-US" altLang="en-US" smtClean="0"/>
              <a:t>Now that we can recognize abuse and know what to do if we suspect it.. </a:t>
            </a:r>
          </a:p>
          <a:p>
            <a:pPr defTabSz="912879"/>
            <a:r>
              <a:rPr lang="en-US" altLang="en-US" smtClean="0"/>
              <a:t>We need to remember that we CAN prevent child abuse and neglect from EVER occurring in the first place!</a:t>
            </a: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Calibri" pitchFamily="34" charset="0"/>
              </a:defRPr>
            </a:lvl1pPr>
            <a:lvl2pPr marL="729057" indent="-280406" defTabSz="914437" eaLnBrk="0" hangingPunct="0">
              <a:spcBef>
                <a:spcPct val="30000"/>
              </a:spcBef>
              <a:defRPr sz="1200">
                <a:solidFill>
                  <a:schemeClr val="tx1"/>
                </a:solidFill>
                <a:latin typeface="Calibri" pitchFamily="34" charset="0"/>
              </a:defRPr>
            </a:lvl2pPr>
            <a:lvl3pPr marL="1121626" indent="-224325" defTabSz="914437" eaLnBrk="0" hangingPunct="0">
              <a:spcBef>
                <a:spcPct val="30000"/>
              </a:spcBef>
              <a:defRPr sz="1200">
                <a:solidFill>
                  <a:schemeClr val="tx1"/>
                </a:solidFill>
                <a:latin typeface="Calibri" pitchFamily="34" charset="0"/>
              </a:defRPr>
            </a:lvl3pPr>
            <a:lvl4pPr marL="1570276" indent="-224325" defTabSz="914437" eaLnBrk="0" hangingPunct="0">
              <a:spcBef>
                <a:spcPct val="30000"/>
              </a:spcBef>
              <a:defRPr sz="1200">
                <a:solidFill>
                  <a:schemeClr val="tx1"/>
                </a:solidFill>
                <a:latin typeface="Calibri" pitchFamily="34" charset="0"/>
              </a:defRPr>
            </a:lvl4pPr>
            <a:lvl5pPr marL="2018927" indent="-224325" defTabSz="914437" eaLnBrk="0" hangingPunct="0">
              <a:spcBef>
                <a:spcPct val="30000"/>
              </a:spcBef>
              <a:defRPr sz="1200">
                <a:solidFill>
                  <a:schemeClr val="tx1"/>
                </a:solidFill>
                <a:latin typeface="Calibri" pitchFamily="34" charset="0"/>
              </a:defRPr>
            </a:lvl5pPr>
            <a:lvl6pPr marL="2467577" indent="-224325" defTabSz="914437" eaLnBrk="0" fontAlgn="base" hangingPunct="0">
              <a:spcBef>
                <a:spcPct val="30000"/>
              </a:spcBef>
              <a:spcAft>
                <a:spcPct val="0"/>
              </a:spcAft>
              <a:defRPr sz="1200">
                <a:solidFill>
                  <a:schemeClr val="tx1"/>
                </a:solidFill>
                <a:latin typeface="Calibri" pitchFamily="34" charset="0"/>
              </a:defRPr>
            </a:lvl6pPr>
            <a:lvl7pPr marL="2916227" indent="-224325" defTabSz="914437" eaLnBrk="0" fontAlgn="base" hangingPunct="0">
              <a:spcBef>
                <a:spcPct val="30000"/>
              </a:spcBef>
              <a:spcAft>
                <a:spcPct val="0"/>
              </a:spcAft>
              <a:defRPr sz="1200">
                <a:solidFill>
                  <a:schemeClr val="tx1"/>
                </a:solidFill>
                <a:latin typeface="Calibri" pitchFamily="34" charset="0"/>
              </a:defRPr>
            </a:lvl7pPr>
            <a:lvl8pPr marL="3364878" indent="-224325" defTabSz="914437" eaLnBrk="0" fontAlgn="base" hangingPunct="0">
              <a:spcBef>
                <a:spcPct val="30000"/>
              </a:spcBef>
              <a:spcAft>
                <a:spcPct val="0"/>
              </a:spcAft>
              <a:defRPr sz="1200">
                <a:solidFill>
                  <a:schemeClr val="tx1"/>
                </a:solidFill>
                <a:latin typeface="Calibri" pitchFamily="34" charset="0"/>
              </a:defRPr>
            </a:lvl8pPr>
            <a:lvl9pPr marL="3813528" indent="-224325" defTabSz="914437" eaLnBrk="0" fontAlgn="base" hangingPunct="0">
              <a:spcBef>
                <a:spcPct val="30000"/>
              </a:spcBef>
              <a:spcAft>
                <a:spcPct val="0"/>
              </a:spcAft>
              <a:defRPr sz="1200">
                <a:solidFill>
                  <a:schemeClr val="tx1"/>
                </a:solidFill>
                <a:latin typeface="Calibri" pitchFamily="34" charset="0"/>
              </a:defRPr>
            </a:lvl9pPr>
          </a:lstStyle>
          <a:p>
            <a:pPr>
              <a:spcBef>
                <a:spcPct val="0"/>
              </a:spcBef>
            </a:pPr>
            <a:fld id="{DB138962-973D-48B1-A462-ADB87BAE273A}" type="slidenum">
              <a:rPr lang="en-US" altLang="en-US" smtClean="0">
                <a:latin typeface="Arial" charset="0"/>
              </a:rPr>
              <a:pPr>
                <a:spcBef>
                  <a:spcPct val="0"/>
                </a:spcBef>
              </a:pPr>
              <a:t>19</a:t>
            </a:fld>
            <a:endParaRPr lang="en-US"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6FA9FF-6DB0-412A-9D7A-48C78D7FD1D2}" type="slidenum">
              <a:rPr lang="en-US" smtClean="0"/>
              <a:t>2</a:t>
            </a:fld>
            <a:endParaRPr lang="en-US"/>
          </a:p>
        </p:txBody>
      </p:sp>
    </p:spTree>
    <p:extLst>
      <p:ext uri="{BB962C8B-B14F-4D97-AF65-F5344CB8AC3E}">
        <p14:creationId xmlns:p14="http://schemas.microsoft.com/office/powerpoint/2010/main" val="117002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79">
              <a:defRPr/>
            </a:pPr>
            <a:r>
              <a:rPr lang="en-US" altLang="en-US" dirty="0" smtClean="0"/>
              <a:t>We know that healthy family relationships act as a buffer against adverse childhood experiences, and are necessary for the long-term physical and mental health of children. </a:t>
            </a:r>
          </a:p>
          <a:p>
            <a:pPr defTabSz="912879">
              <a:defRPr/>
            </a:pPr>
            <a:endParaRPr lang="en-US" altLang="en-US" dirty="0" smtClean="0"/>
          </a:p>
          <a:p>
            <a:pPr defTabSz="912879">
              <a:defRPr/>
            </a:pPr>
            <a:r>
              <a:rPr lang="en-US" altLang="en-US" dirty="0" smtClean="0"/>
              <a:t>We also know that parenting can be tough. </a:t>
            </a:r>
          </a:p>
          <a:p>
            <a:pPr defTabSz="912879">
              <a:defRPr/>
            </a:pPr>
            <a:endParaRPr lang="en-US" altLang="en-US" dirty="0" smtClean="0"/>
          </a:p>
          <a:p>
            <a:pPr marL="168244" indent="-168244" defTabSz="912879">
              <a:buFont typeface="Arial" panose="020B0604020202020204" pitchFamily="34" charset="0"/>
              <a:buChar char="•"/>
              <a:defRPr/>
            </a:pPr>
            <a:r>
              <a:rPr lang="en-US" altLang="en-US" dirty="0" smtClean="0"/>
              <a:t>How many of your children came with an instruction manual? </a:t>
            </a:r>
          </a:p>
          <a:p>
            <a:pPr marL="168244" indent="-168244" defTabSz="912879">
              <a:buFont typeface="Arial" panose="020B0604020202020204" pitchFamily="34" charset="0"/>
              <a:buChar char="•"/>
              <a:defRPr/>
            </a:pPr>
            <a:r>
              <a:rPr lang="en-US" altLang="en-US" dirty="0" smtClean="0"/>
              <a:t>How many of you have more than one child? Each child is exactly the same, right? As parents we know that once we’ve had one child, we’ve got this parenting thing down, right? </a:t>
            </a:r>
          </a:p>
          <a:p>
            <a:pPr defTabSz="912879">
              <a:defRPr/>
            </a:pPr>
            <a:endParaRPr lang="en-US" altLang="en-US" dirty="0" smtClean="0"/>
          </a:p>
          <a:p>
            <a:pPr defTabSz="912879">
              <a:defRPr/>
            </a:pPr>
            <a:r>
              <a:rPr lang="en-US" altLang="en-US" dirty="0" smtClean="0"/>
              <a:t>No! All parents need support and everyone in the community has a role to play in supporting children and families.</a:t>
            </a:r>
          </a:p>
          <a:p>
            <a:pPr defTabSz="912879">
              <a:defRPr/>
            </a:pPr>
            <a:endParaRPr lang="en-US" altLang="en-US" dirty="0"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Calibri" pitchFamily="34" charset="0"/>
              </a:defRPr>
            </a:lvl1pPr>
            <a:lvl2pPr marL="729057" indent="-280406" defTabSz="914437" eaLnBrk="0" hangingPunct="0">
              <a:spcBef>
                <a:spcPct val="30000"/>
              </a:spcBef>
              <a:defRPr sz="1200">
                <a:solidFill>
                  <a:schemeClr val="tx1"/>
                </a:solidFill>
                <a:latin typeface="Calibri" pitchFamily="34" charset="0"/>
              </a:defRPr>
            </a:lvl2pPr>
            <a:lvl3pPr marL="1121626" indent="-224325" defTabSz="914437" eaLnBrk="0" hangingPunct="0">
              <a:spcBef>
                <a:spcPct val="30000"/>
              </a:spcBef>
              <a:defRPr sz="1200">
                <a:solidFill>
                  <a:schemeClr val="tx1"/>
                </a:solidFill>
                <a:latin typeface="Calibri" pitchFamily="34" charset="0"/>
              </a:defRPr>
            </a:lvl3pPr>
            <a:lvl4pPr marL="1570276" indent="-224325" defTabSz="914437" eaLnBrk="0" hangingPunct="0">
              <a:spcBef>
                <a:spcPct val="30000"/>
              </a:spcBef>
              <a:defRPr sz="1200">
                <a:solidFill>
                  <a:schemeClr val="tx1"/>
                </a:solidFill>
                <a:latin typeface="Calibri" pitchFamily="34" charset="0"/>
              </a:defRPr>
            </a:lvl4pPr>
            <a:lvl5pPr marL="2018927" indent="-224325" defTabSz="914437" eaLnBrk="0" hangingPunct="0">
              <a:spcBef>
                <a:spcPct val="30000"/>
              </a:spcBef>
              <a:defRPr sz="1200">
                <a:solidFill>
                  <a:schemeClr val="tx1"/>
                </a:solidFill>
                <a:latin typeface="Calibri" pitchFamily="34" charset="0"/>
              </a:defRPr>
            </a:lvl5pPr>
            <a:lvl6pPr marL="2467577" indent="-224325" defTabSz="914437" eaLnBrk="0" fontAlgn="base" hangingPunct="0">
              <a:spcBef>
                <a:spcPct val="30000"/>
              </a:spcBef>
              <a:spcAft>
                <a:spcPct val="0"/>
              </a:spcAft>
              <a:defRPr sz="1200">
                <a:solidFill>
                  <a:schemeClr val="tx1"/>
                </a:solidFill>
                <a:latin typeface="Calibri" pitchFamily="34" charset="0"/>
              </a:defRPr>
            </a:lvl6pPr>
            <a:lvl7pPr marL="2916227" indent="-224325" defTabSz="914437" eaLnBrk="0" fontAlgn="base" hangingPunct="0">
              <a:spcBef>
                <a:spcPct val="30000"/>
              </a:spcBef>
              <a:spcAft>
                <a:spcPct val="0"/>
              </a:spcAft>
              <a:defRPr sz="1200">
                <a:solidFill>
                  <a:schemeClr val="tx1"/>
                </a:solidFill>
                <a:latin typeface="Calibri" pitchFamily="34" charset="0"/>
              </a:defRPr>
            </a:lvl7pPr>
            <a:lvl8pPr marL="3364878" indent="-224325" defTabSz="914437" eaLnBrk="0" fontAlgn="base" hangingPunct="0">
              <a:spcBef>
                <a:spcPct val="30000"/>
              </a:spcBef>
              <a:spcAft>
                <a:spcPct val="0"/>
              </a:spcAft>
              <a:defRPr sz="1200">
                <a:solidFill>
                  <a:schemeClr val="tx1"/>
                </a:solidFill>
                <a:latin typeface="Calibri" pitchFamily="34" charset="0"/>
              </a:defRPr>
            </a:lvl8pPr>
            <a:lvl9pPr marL="3813528" indent="-224325" defTabSz="914437" eaLnBrk="0" fontAlgn="base" hangingPunct="0">
              <a:spcBef>
                <a:spcPct val="30000"/>
              </a:spcBef>
              <a:spcAft>
                <a:spcPct val="0"/>
              </a:spcAft>
              <a:defRPr sz="1200">
                <a:solidFill>
                  <a:schemeClr val="tx1"/>
                </a:solidFill>
                <a:latin typeface="Calibri" pitchFamily="34" charset="0"/>
              </a:defRPr>
            </a:lvl9pPr>
          </a:lstStyle>
          <a:p>
            <a:pPr>
              <a:spcBef>
                <a:spcPct val="0"/>
              </a:spcBef>
            </a:pPr>
            <a:fld id="{4A3C468D-D295-4ADB-9A00-15F17945D48E}" type="slidenum">
              <a:rPr lang="en-US" altLang="en-US" smtClean="0">
                <a:latin typeface="Arial" charset="0"/>
              </a:rPr>
              <a:pPr>
                <a:spcBef>
                  <a:spcPct val="0"/>
                </a:spcBef>
              </a:pPr>
              <a:t>20</a:t>
            </a:fld>
            <a:endParaRPr lang="en-US" alt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79"/>
            <a:r>
              <a:rPr lang="en-US" altLang="en-US" sz="1400" dirty="0">
                <a:solidFill>
                  <a:schemeClr val="bg1"/>
                </a:solidFill>
                <a:latin typeface="Baskerville Old Face" pitchFamily="18" charset="0"/>
              </a:rPr>
              <a:t>Most people who abuse or neglect children are ordinary people whose stressors overwhelm their coping skills so when we focus on helping parents and caregivers, such as child care providers, be the best they can be, we prevent abuse and neglect. </a:t>
            </a:r>
          </a:p>
          <a:p>
            <a:pPr defTabSz="912879"/>
            <a:endParaRPr lang="en-US" altLang="en-US" sz="1400" dirty="0"/>
          </a:p>
          <a:p>
            <a:pPr defTabSz="912879"/>
            <a:r>
              <a:rPr lang="en-US" altLang="en-US" sz="1400" dirty="0"/>
              <a:t>There are 5 conditions that, when present in families and communities, actually increase the health and well-being of children and families. </a:t>
            </a:r>
          </a:p>
          <a:p>
            <a:pPr defTabSz="912879"/>
            <a:endParaRPr lang="en-US" altLang="en-US" sz="1400" dirty="0"/>
          </a:p>
          <a:p>
            <a:pPr defTabSz="912879"/>
            <a:r>
              <a:rPr lang="en-US" altLang="en-US" sz="1400" dirty="0"/>
              <a:t>These protective factors serve as buffers, helping parents and caregivers find resources, support, and coping strategies that allow them to parent effectively, even under stress.</a:t>
            </a:r>
          </a:p>
          <a:p>
            <a:pPr defTabSz="912879"/>
            <a:endParaRPr lang="en-US" altLang="en-US" sz="1400" dirty="0"/>
          </a:p>
          <a:p>
            <a:pPr defTabSz="912879"/>
            <a:r>
              <a:rPr lang="en-US" altLang="en-US" sz="1400" dirty="0"/>
              <a:t>Research has shown that these protective factors are linked to a lower incidence of child abuse and neglect.</a:t>
            </a:r>
          </a:p>
          <a:p>
            <a:pPr defTabSz="912879"/>
            <a:endParaRPr lang="en-US" altLang="en-US" sz="1400" dirty="0"/>
          </a:p>
          <a:p>
            <a:pPr defTabSz="912879"/>
            <a:r>
              <a:rPr lang="en-US" altLang="en-US" sz="1400" dirty="0"/>
              <a:t>So lets dig a little deeper into each one. </a:t>
            </a:r>
          </a:p>
          <a:p>
            <a:pPr defTabSz="912879"/>
            <a:endParaRPr lang="en-US" altLang="en-US" sz="1400" dirty="0"/>
          </a:p>
          <a:p>
            <a:pPr defTabSz="912879"/>
            <a:endParaRPr lang="en-US" altLang="en-US" sz="1400" dirty="0">
              <a:latin typeface="Times New Roman" pitchFamily="18" charset="0"/>
              <a:cs typeface="Times New Roman" pitchFamily="18"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Calibri" pitchFamily="34" charset="0"/>
              </a:defRPr>
            </a:lvl1pPr>
            <a:lvl2pPr marL="729057" indent="-280406" defTabSz="914437" eaLnBrk="0" hangingPunct="0">
              <a:spcBef>
                <a:spcPct val="30000"/>
              </a:spcBef>
              <a:defRPr sz="1200">
                <a:solidFill>
                  <a:schemeClr val="tx1"/>
                </a:solidFill>
                <a:latin typeface="Calibri" pitchFamily="34" charset="0"/>
              </a:defRPr>
            </a:lvl2pPr>
            <a:lvl3pPr marL="1121626" indent="-224325" defTabSz="914437" eaLnBrk="0" hangingPunct="0">
              <a:spcBef>
                <a:spcPct val="30000"/>
              </a:spcBef>
              <a:defRPr sz="1200">
                <a:solidFill>
                  <a:schemeClr val="tx1"/>
                </a:solidFill>
                <a:latin typeface="Calibri" pitchFamily="34" charset="0"/>
              </a:defRPr>
            </a:lvl3pPr>
            <a:lvl4pPr marL="1570276" indent="-224325" defTabSz="914437" eaLnBrk="0" hangingPunct="0">
              <a:spcBef>
                <a:spcPct val="30000"/>
              </a:spcBef>
              <a:defRPr sz="1200">
                <a:solidFill>
                  <a:schemeClr val="tx1"/>
                </a:solidFill>
                <a:latin typeface="Calibri" pitchFamily="34" charset="0"/>
              </a:defRPr>
            </a:lvl4pPr>
            <a:lvl5pPr marL="2018927" indent="-224325" defTabSz="914437" eaLnBrk="0" hangingPunct="0">
              <a:spcBef>
                <a:spcPct val="30000"/>
              </a:spcBef>
              <a:defRPr sz="1200">
                <a:solidFill>
                  <a:schemeClr val="tx1"/>
                </a:solidFill>
                <a:latin typeface="Calibri" pitchFamily="34" charset="0"/>
              </a:defRPr>
            </a:lvl5pPr>
            <a:lvl6pPr marL="2467577" indent="-224325" defTabSz="914437" eaLnBrk="0" fontAlgn="base" hangingPunct="0">
              <a:spcBef>
                <a:spcPct val="30000"/>
              </a:spcBef>
              <a:spcAft>
                <a:spcPct val="0"/>
              </a:spcAft>
              <a:defRPr sz="1200">
                <a:solidFill>
                  <a:schemeClr val="tx1"/>
                </a:solidFill>
                <a:latin typeface="Calibri" pitchFamily="34" charset="0"/>
              </a:defRPr>
            </a:lvl6pPr>
            <a:lvl7pPr marL="2916227" indent="-224325" defTabSz="914437" eaLnBrk="0" fontAlgn="base" hangingPunct="0">
              <a:spcBef>
                <a:spcPct val="30000"/>
              </a:spcBef>
              <a:spcAft>
                <a:spcPct val="0"/>
              </a:spcAft>
              <a:defRPr sz="1200">
                <a:solidFill>
                  <a:schemeClr val="tx1"/>
                </a:solidFill>
                <a:latin typeface="Calibri" pitchFamily="34" charset="0"/>
              </a:defRPr>
            </a:lvl7pPr>
            <a:lvl8pPr marL="3364878" indent="-224325" defTabSz="914437" eaLnBrk="0" fontAlgn="base" hangingPunct="0">
              <a:spcBef>
                <a:spcPct val="30000"/>
              </a:spcBef>
              <a:spcAft>
                <a:spcPct val="0"/>
              </a:spcAft>
              <a:defRPr sz="1200">
                <a:solidFill>
                  <a:schemeClr val="tx1"/>
                </a:solidFill>
                <a:latin typeface="Calibri" pitchFamily="34" charset="0"/>
              </a:defRPr>
            </a:lvl8pPr>
            <a:lvl9pPr marL="3813528" indent="-224325" defTabSz="914437" eaLnBrk="0" fontAlgn="base" hangingPunct="0">
              <a:spcBef>
                <a:spcPct val="30000"/>
              </a:spcBef>
              <a:spcAft>
                <a:spcPct val="0"/>
              </a:spcAft>
              <a:defRPr sz="1200">
                <a:solidFill>
                  <a:schemeClr val="tx1"/>
                </a:solidFill>
                <a:latin typeface="Calibri" pitchFamily="34" charset="0"/>
              </a:defRPr>
            </a:lvl9pPr>
          </a:lstStyle>
          <a:p>
            <a:pPr>
              <a:spcBef>
                <a:spcPct val="0"/>
              </a:spcBef>
            </a:pPr>
            <a:fld id="{5961B5C3-00D3-4ECF-85F0-192BBC680A59}" type="slidenum">
              <a:rPr lang="en-US" altLang="en-US" smtClean="0">
                <a:latin typeface="Arial" charset="0"/>
              </a:rPr>
              <a:pPr>
                <a:spcBef>
                  <a:spcPct val="0"/>
                </a:spcBef>
              </a:pPr>
              <a:t>21</a:t>
            </a:fld>
            <a:endParaRPr lang="en-US" alt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MS PGothic" pitchFamily="34" charset="-128"/>
              </a:rPr>
              <a:t>Parent Resilience is the lifelong process of enduring and growing through crisis and change. </a:t>
            </a:r>
          </a:p>
          <a:p>
            <a:endParaRPr lang="en-US" altLang="en-US" smtClean="0">
              <a:ea typeface="MS PGothic" pitchFamily="34" charset="-128"/>
            </a:endParaRPr>
          </a:p>
          <a:p>
            <a:r>
              <a:rPr lang="en-US" altLang="en-US" smtClean="0">
                <a:ea typeface="MS PGothic" pitchFamily="34" charset="-128"/>
              </a:rPr>
              <a:t>No one can prevent stress or crisis from happening. But, a variety of strategies can help families find the tools they need to respond effectively so a crisis doesn’t escalate, and the fall-out from a crisis doesn’t negatively impact their children.</a:t>
            </a:r>
          </a:p>
          <a:p>
            <a:endParaRPr lang="en-US" altLang="en-US" smtClean="0">
              <a:ea typeface="MS PGothic" pitchFamily="34" charset="-128"/>
            </a:endParaRPr>
          </a:p>
          <a:p>
            <a:r>
              <a:rPr lang="en-US" altLang="en-US" smtClean="0">
                <a:ea typeface="MS PGothic" pitchFamily="34" charset="-128"/>
              </a:rPr>
              <a:t>Sometimes we hear resilience referred to as “bouncing back” – but it is also the ability to bounce forward,  to use moments of stress and crisis to effectively motivate yourself, reorganize your priorities and actions, and move on.  </a:t>
            </a:r>
          </a:p>
          <a:p>
            <a:endParaRPr lang="en-US" altLang="en-US" smtClean="0">
              <a:ea typeface="MS PGothic" pitchFamily="34" charset="-128"/>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Calibri" pitchFamily="34" charset="0"/>
              </a:defRPr>
            </a:lvl1pPr>
            <a:lvl2pPr marL="729057" indent="-280406" defTabSz="914437" eaLnBrk="0" hangingPunct="0">
              <a:spcBef>
                <a:spcPct val="30000"/>
              </a:spcBef>
              <a:defRPr sz="1200">
                <a:solidFill>
                  <a:schemeClr val="tx1"/>
                </a:solidFill>
                <a:latin typeface="Calibri" pitchFamily="34" charset="0"/>
              </a:defRPr>
            </a:lvl2pPr>
            <a:lvl3pPr marL="1121626" indent="-224325" defTabSz="914437" eaLnBrk="0" hangingPunct="0">
              <a:spcBef>
                <a:spcPct val="30000"/>
              </a:spcBef>
              <a:defRPr sz="1200">
                <a:solidFill>
                  <a:schemeClr val="tx1"/>
                </a:solidFill>
                <a:latin typeface="Calibri" pitchFamily="34" charset="0"/>
              </a:defRPr>
            </a:lvl3pPr>
            <a:lvl4pPr marL="1570276" indent="-224325" defTabSz="914437" eaLnBrk="0" hangingPunct="0">
              <a:spcBef>
                <a:spcPct val="30000"/>
              </a:spcBef>
              <a:defRPr sz="1200">
                <a:solidFill>
                  <a:schemeClr val="tx1"/>
                </a:solidFill>
                <a:latin typeface="Calibri" pitchFamily="34" charset="0"/>
              </a:defRPr>
            </a:lvl4pPr>
            <a:lvl5pPr marL="2018927" indent="-224325" defTabSz="914437" eaLnBrk="0" hangingPunct="0">
              <a:spcBef>
                <a:spcPct val="30000"/>
              </a:spcBef>
              <a:defRPr sz="1200">
                <a:solidFill>
                  <a:schemeClr val="tx1"/>
                </a:solidFill>
                <a:latin typeface="Calibri" pitchFamily="34" charset="0"/>
              </a:defRPr>
            </a:lvl5pPr>
            <a:lvl6pPr marL="2467577" indent="-224325" defTabSz="914437" eaLnBrk="0" fontAlgn="base" hangingPunct="0">
              <a:spcBef>
                <a:spcPct val="30000"/>
              </a:spcBef>
              <a:spcAft>
                <a:spcPct val="0"/>
              </a:spcAft>
              <a:defRPr sz="1200">
                <a:solidFill>
                  <a:schemeClr val="tx1"/>
                </a:solidFill>
                <a:latin typeface="Calibri" pitchFamily="34" charset="0"/>
              </a:defRPr>
            </a:lvl6pPr>
            <a:lvl7pPr marL="2916227" indent="-224325" defTabSz="914437" eaLnBrk="0" fontAlgn="base" hangingPunct="0">
              <a:spcBef>
                <a:spcPct val="30000"/>
              </a:spcBef>
              <a:spcAft>
                <a:spcPct val="0"/>
              </a:spcAft>
              <a:defRPr sz="1200">
                <a:solidFill>
                  <a:schemeClr val="tx1"/>
                </a:solidFill>
                <a:latin typeface="Calibri" pitchFamily="34" charset="0"/>
              </a:defRPr>
            </a:lvl7pPr>
            <a:lvl8pPr marL="3364878" indent="-224325" defTabSz="914437" eaLnBrk="0" fontAlgn="base" hangingPunct="0">
              <a:spcBef>
                <a:spcPct val="30000"/>
              </a:spcBef>
              <a:spcAft>
                <a:spcPct val="0"/>
              </a:spcAft>
              <a:defRPr sz="1200">
                <a:solidFill>
                  <a:schemeClr val="tx1"/>
                </a:solidFill>
                <a:latin typeface="Calibri" pitchFamily="34" charset="0"/>
              </a:defRPr>
            </a:lvl8pPr>
            <a:lvl9pPr marL="3813528" indent="-224325" defTabSz="914437" eaLnBrk="0" fontAlgn="base" hangingPunct="0">
              <a:spcBef>
                <a:spcPct val="30000"/>
              </a:spcBef>
              <a:spcAft>
                <a:spcPct val="0"/>
              </a:spcAft>
              <a:defRPr sz="1200">
                <a:solidFill>
                  <a:schemeClr val="tx1"/>
                </a:solidFill>
                <a:latin typeface="Calibri" pitchFamily="34" charset="0"/>
              </a:defRPr>
            </a:lvl9pPr>
          </a:lstStyle>
          <a:p>
            <a:pPr>
              <a:spcBef>
                <a:spcPct val="0"/>
              </a:spcBef>
            </a:pPr>
            <a:fld id="{2C2848BF-1859-4404-BF03-BF9D75A72B2D}" type="slidenum">
              <a:rPr lang="en-US" altLang="en-US" smtClean="0"/>
              <a:pPr>
                <a:spcBef>
                  <a:spcPct val="0"/>
                </a:spcBef>
              </a:pPr>
              <a:t>22</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MS PGothic" pitchFamily="34" charset="-128"/>
              </a:rPr>
              <a:t>Everybody needs a network of friends, colleagues, family, and professionals who provide a wide variety of support and companionship along the way to being a great parent.  </a:t>
            </a:r>
          </a:p>
          <a:p>
            <a:endParaRPr lang="en-US" altLang="en-US" smtClean="0">
              <a:ea typeface="MS PGothic" pitchFamily="34" charset="-128"/>
            </a:endParaRPr>
          </a:p>
          <a:p>
            <a:r>
              <a:rPr lang="en-US" altLang="en-US" smtClean="0">
                <a:ea typeface="MS PGothic" pitchFamily="34" charset="-128"/>
              </a:rPr>
              <a:t>Research shows again and again that it isn’t how many people that an individual knows, but the quality of the relationships people have and the support they feel.  </a:t>
            </a:r>
          </a:p>
          <a:p>
            <a:endParaRPr lang="en-US" altLang="en-US" smtClean="0">
              <a:ea typeface="MS PGothic" pitchFamily="34" charset="-128"/>
            </a:endParaRPr>
          </a:p>
          <a:p>
            <a:r>
              <a:rPr lang="en-US" altLang="en-US" smtClean="0">
                <a:ea typeface="MS PGothic" pitchFamily="34" charset="-128"/>
              </a:rPr>
              <a:t>Isolation and few relationships can be indicators of a risky situation. To support strong parenting, families need a network that provides a strong dose of the characteristics in this slide.  </a:t>
            </a:r>
          </a:p>
          <a:p>
            <a:endParaRPr lang="en-US" altLang="en-US" smtClean="0">
              <a:ea typeface="MS PGothic" pitchFamily="34" charset="-128"/>
            </a:endParaRPr>
          </a:p>
          <a:p>
            <a:endParaRPr lang="en-US" altLang="en-US" smtClean="0">
              <a:ea typeface="MS PGothic" pitchFamily="34" charset="-128"/>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Calibri" pitchFamily="34" charset="0"/>
              </a:defRPr>
            </a:lvl1pPr>
            <a:lvl2pPr marL="729057" indent="-280406" defTabSz="914437" eaLnBrk="0" hangingPunct="0">
              <a:spcBef>
                <a:spcPct val="30000"/>
              </a:spcBef>
              <a:defRPr sz="1200">
                <a:solidFill>
                  <a:schemeClr val="tx1"/>
                </a:solidFill>
                <a:latin typeface="Calibri" pitchFamily="34" charset="0"/>
              </a:defRPr>
            </a:lvl2pPr>
            <a:lvl3pPr marL="1121626" indent="-224325" defTabSz="914437" eaLnBrk="0" hangingPunct="0">
              <a:spcBef>
                <a:spcPct val="30000"/>
              </a:spcBef>
              <a:defRPr sz="1200">
                <a:solidFill>
                  <a:schemeClr val="tx1"/>
                </a:solidFill>
                <a:latin typeface="Calibri" pitchFamily="34" charset="0"/>
              </a:defRPr>
            </a:lvl3pPr>
            <a:lvl4pPr marL="1570276" indent="-224325" defTabSz="914437" eaLnBrk="0" hangingPunct="0">
              <a:spcBef>
                <a:spcPct val="30000"/>
              </a:spcBef>
              <a:defRPr sz="1200">
                <a:solidFill>
                  <a:schemeClr val="tx1"/>
                </a:solidFill>
                <a:latin typeface="Calibri" pitchFamily="34" charset="0"/>
              </a:defRPr>
            </a:lvl4pPr>
            <a:lvl5pPr marL="2018927" indent="-224325" defTabSz="914437" eaLnBrk="0" hangingPunct="0">
              <a:spcBef>
                <a:spcPct val="30000"/>
              </a:spcBef>
              <a:defRPr sz="1200">
                <a:solidFill>
                  <a:schemeClr val="tx1"/>
                </a:solidFill>
                <a:latin typeface="Calibri" pitchFamily="34" charset="0"/>
              </a:defRPr>
            </a:lvl5pPr>
            <a:lvl6pPr marL="2467577" indent="-224325" defTabSz="914437" eaLnBrk="0" fontAlgn="base" hangingPunct="0">
              <a:spcBef>
                <a:spcPct val="30000"/>
              </a:spcBef>
              <a:spcAft>
                <a:spcPct val="0"/>
              </a:spcAft>
              <a:defRPr sz="1200">
                <a:solidFill>
                  <a:schemeClr val="tx1"/>
                </a:solidFill>
                <a:latin typeface="Calibri" pitchFamily="34" charset="0"/>
              </a:defRPr>
            </a:lvl6pPr>
            <a:lvl7pPr marL="2916227" indent="-224325" defTabSz="914437" eaLnBrk="0" fontAlgn="base" hangingPunct="0">
              <a:spcBef>
                <a:spcPct val="30000"/>
              </a:spcBef>
              <a:spcAft>
                <a:spcPct val="0"/>
              </a:spcAft>
              <a:defRPr sz="1200">
                <a:solidFill>
                  <a:schemeClr val="tx1"/>
                </a:solidFill>
                <a:latin typeface="Calibri" pitchFamily="34" charset="0"/>
              </a:defRPr>
            </a:lvl7pPr>
            <a:lvl8pPr marL="3364878" indent="-224325" defTabSz="914437" eaLnBrk="0" fontAlgn="base" hangingPunct="0">
              <a:spcBef>
                <a:spcPct val="30000"/>
              </a:spcBef>
              <a:spcAft>
                <a:spcPct val="0"/>
              </a:spcAft>
              <a:defRPr sz="1200">
                <a:solidFill>
                  <a:schemeClr val="tx1"/>
                </a:solidFill>
                <a:latin typeface="Calibri" pitchFamily="34" charset="0"/>
              </a:defRPr>
            </a:lvl8pPr>
            <a:lvl9pPr marL="3813528" indent="-224325" defTabSz="914437" eaLnBrk="0" fontAlgn="base" hangingPunct="0">
              <a:spcBef>
                <a:spcPct val="30000"/>
              </a:spcBef>
              <a:spcAft>
                <a:spcPct val="0"/>
              </a:spcAft>
              <a:defRPr sz="1200">
                <a:solidFill>
                  <a:schemeClr val="tx1"/>
                </a:solidFill>
                <a:latin typeface="Calibri" pitchFamily="34" charset="0"/>
              </a:defRPr>
            </a:lvl9pPr>
          </a:lstStyle>
          <a:p>
            <a:pPr>
              <a:spcBef>
                <a:spcPct val="0"/>
              </a:spcBef>
            </a:pPr>
            <a:fld id="{CDEB6D84-1DFF-4BA1-9DD2-08CE3189D358}" type="slidenum">
              <a:rPr lang="en-US" altLang="en-US" smtClean="0"/>
              <a:pPr>
                <a:spcBef>
                  <a:spcPct val="0"/>
                </a:spcBef>
              </a:pPr>
              <a:t>23</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MS PGothic" pitchFamily="34" charset="-128"/>
              </a:rPr>
              <a:t>It is not a surprise to anyone that knowledge about parenting and child development helps a parent parent more effectively.  </a:t>
            </a:r>
          </a:p>
          <a:p>
            <a:endParaRPr lang="en-US" altLang="en-US" smtClean="0">
              <a:ea typeface="MS PGothic" pitchFamily="34" charset="-128"/>
            </a:endParaRPr>
          </a:p>
          <a:p>
            <a:r>
              <a:rPr lang="en-US" altLang="en-US" smtClean="0">
                <a:ea typeface="MS PGothic" pitchFamily="34" charset="-128"/>
              </a:rPr>
              <a:t>With all the web pages, blogs, books, and TV experts pushing science based information as well as sometimes wacky opinions is evidence of how much parents need and want help.  </a:t>
            </a:r>
          </a:p>
          <a:p>
            <a:endParaRPr lang="en-US" altLang="en-US" smtClean="0">
              <a:ea typeface="MS PGothic" pitchFamily="34" charset="-128"/>
            </a:endParaRPr>
          </a:p>
          <a:p>
            <a:r>
              <a:rPr lang="en-US" altLang="en-US" smtClean="0">
                <a:ea typeface="MS PGothic" pitchFamily="34" charset="-128"/>
              </a:rPr>
              <a:t>The trick is to find and use the best possible information.</a:t>
            </a:r>
          </a:p>
          <a:p>
            <a:endParaRPr lang="en-US" altLang="en-US" smtClean="0">
              <a:ea typeface="MS PGothic" pitchFamily="34" charset="-128"/>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Calibri" pitchFamily="34" charset="0"/>
              </a:defRPr>
            </a:lvl1pPr>
            <a:lvl2pPr marL="729057" indent="-280406" defTabSz="914437" eaLnBrk="0" hangingPunct="0">
              <a:spcBef>
                <a:spcPct val="30000"/>
              </a:spcBef>
              <a:defRPr sz="1200">
                <a:solidFill>
                  <a:schemeClr val="tx1"/>
                </a:solidFill>
                <a:latin typeface="Calibri" pitchFamily="34" charset="0"/>
              </a:defRPr>
            </a:lvl2pPr>
            <a:lvl3pPr marL="1121626" indent="-224325" defTabSz="914437" eaLnBrk="0" hangingPunct="0">
              <a:spcBef>
                <a:spcPct val="30000"/>
              </a:spcBef>
              <a:defRPr sz="1200">
                <a:solidFill>
                  <a:schemeClr val="tx1"/>
                </a:solidFill>
                <a:latin typeface="Calibri" pitchFamily="34" charset="0"/>
              </a:defRPr>
            </a:lvl3pPr>
            <a:lvl4pPr marL="1570276" indent="-224325" defTabSz="914437" eaLnBrk="0" hangingPunct="0">
              <a:spcBef>
                <a:spcPct val="30000"/>
              </a:spcBef>
              <a:defRPr sz="1200">
                <a:solidFill>
                  <a:schemeClr val="tx1"/>
                </a:solidFill>
                <a:latin typeface="Calibri" pitchFamily="34" charset="0"/>
              </a:defRPr>
            </a:lvl4pPr>
            <a:lvl5pPr marL="2018927" indent="-224325" defTabSz="914437" eaLnBrk="0" hangingPunct="0">
              <a:spcBef>
                <a:spcPct val="30000"/>
              </a:spcBef>
              <a:defRPr sz="1200">
                <a:solidFill>
                  <a:schemeClr val="tx1"/>
                </a:solidFill>
                <a:latin typeface="Calibri" pitchFamily="34" charset="0"/>
              </a:defRPr>
            </a:lvl5pPr>
            <a:lvl6pPr marL="2467577" indent="-224325" defTabSz="914437" eaLnBrk="0" fontAlgn="base" hangingPunct="0">
              <a:spcBef>
                <a:spcPct val="30000"/>
              </a:spcBef>
              <a:spcAft>
                <a:spcPct val="0"/>
              </a:spcAft>
              <a:defRPr sz="1200">
                <a:solidFill>
                  <a:schemeClr val="tx1"/>
                </a:solidFill>
                <a:latin typeface="Calibri" pitchFamily="34" charset="0"/>
              </a:defRPr>
            </a:lvl6pPr>
            <a:lvl7pPr marL="2916227" indent="-224325" defTabSz="914437" eaLnBrk="0" fontAlgn="base" hangingPunct="0">
              <a:spcBef>
                <a:spcPct val="30000"/>
              </a:spcBef>
              <a:spcAft>
                <a:spcPct val="0"/>
              </a:spcAft>
              <a:defRPr sz="1200">
                <a:solidFill>
                  <a:schemeClr val="tx1"/>
                </a:solidFill>
                <a:latin typeface="Calibri" pitchFamily="34" charset="0"/>
              </a:defRPr>
            </a:lvl7pPr>
            <a:lvl8pPr marL="3364878" indent="-224325" defTabSz="914437" eaLnBrk="0" fontAlgn="base" hangingPunct="0">
              <a:spcBef>
                <a:spcPct val="30000"/>
              </a:spcBef>
              <a:spcAft>
                <a:spcPct val="0"/>
              </a:spcAft>
              <a:defRPr sz="1200">
                <a:solidFill>
                  <a:schemeClr val="tx1"/>
                </a:solidFill>
                <a:latin typeface="Calibri" pitchFamily="34" charset="0"/>
              </a:defRPr>
            </a:lvl8pPr>
            <a:lvl9pPr marL="3813528" indent="-224325" defTabSz="914437" eaLnBrk="0" fontAlgn="base" hangingPunct="0">
              <a:spcBef>
                <a:spcPct val="30000"/>
              </a:spcBef>
              <a:spcAft>
                <a:spcPct val="0"/>
              </a:spcAft>
              <a:defRPr sz="1200">
                <a:solidFill>
                  <a:schemeClr val="tx1"/>
                </a:solidFill>
                <a:latin typeface="Calibri" pitchFamily="34" charset="0"/>
              </a:defRPr>
            </a:lvl9pPr>
          </a:lstStyle>
          <a:p>
            <a:pPr>
              <a:spcBef>
                <a:spcPct val="0"/>
              </a:spcBef>
            </a:pPr>
            <a:fld id="{DFF3E710-7FAC-4489-9F77-F0F1B51DAA8A}" type="slidenum">
              <a:rPr lang="en-US" altLang="en-US" smtClean="0"/>
              <a:pPr>
                <a:spcBef>
                  <a:spcPct val="0"/>
                </a:spcBef>
              </a:pPr>
              <a:t>24</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ea typeface="MS PGothic" pitchFamily="34" charset="-128"/>
              </a:rPr>
              <a:t>Every family has basic needs that help them provide the best environment for their children, including food, shelter and medical care.  Sometimes families need more specialized services or fall into a crisis that prevents them from being able to provide the basics for their children.  </a:t>
            </a:r>
          </a:p>
          <a:p>
            <a:pPr eaLnBrk="1" hangingPunct="1">
              <a:spcBef>
                <a:spcPct val="0"/>
              </a:spcBef>
            </a:pPr>
            <a:endParaRPr lang="en-US" altLang="en-US" dirty="0" smtClean="0">
              <a:ea typeface="MS PGothic" pitchFamily="34" charset="-128"/>
            </a:endParaRPr>
          </a:p>
          <a:p>
            <a:pPr eaLnBrk="1" hangingPunct="1">
              <a:spcBef>
                <a:spcPct val="0"/>
              </a:spcBef>
            </a:pPr>
            <a:r>
              <a:rPr lang="en-US" altLang="en-US" dirty="0" smtClean="0">
                <a:ea typeface="MS PGothic" pitchFamily="34" charset="-128"/>
              </a:rPr>
              <a:t>Not knowing where to turn in a crisis or how to find help can be extraordinarily stressful for families – and cause significant trauma for children.  The stress in turn can be a barrier to a parent ability to be persistent in the face of daunting circumstances.</a:t>
            </a:r>
          </a:p>
          <a:p>
            <a:pPr eaLnBrk="1" hangingPunct="1">
              <a:spcBef>
                <a:spcPct val="0"/>
              </a:spcBef>
            </a:pPr>
            <a:endParaRPr lang="en-US" altLang="en-US" dirty="0" smtClean="0">
              <a:ea typeface="MS PGothic" pitchFamily="34" charset="-128"/>
            </a:endParaRPr>
          </a:p>
          <a:p>
            <a:pPr eaLnBrk="1" hangingPunct="1">
              <a:spcBef>
                <a:spcPct val="0"/>
              </a:spcBef>
            </a:pPr>
            <a:r>
              <a:rPr lang="en-US" altLang="en-US" dirty="0" smtClean="0">
                <a:ea typeface="MS PGothic" pitchFamily="34" charset="-128"/>
              </a:rPr>
              <a:t>Stigma and shame about needing mental health services, substance abuse or domestic violence services often prevent families from seeking out the kind of help that may be necessary for the family to move forward.  </a:t>
            </a:r>
          </a:p>
          <a:p>
            <a:pPr eaLnBrk="1" hangingPunct="1">
              <a:spcBef>
                <a:spcPct val="0"/>
              </a:spcBef>
            </a:pPr>
            <a:endParaRPr lang="en-US" altLang="en-US" dirty="0" smtClean="0">
              <a:ea typeface="MS PGothic" pitchFamily="34" charset="-128"/>
            </a:endParaRPr>
          </a:p>
          <a:p>
            <a:pPr eaLnBrk="1" hangingPunct="1">
              <a:spcBef>
                <a:spcPct val="0"/>
              </a:spcBef>
            </a:pPr>
            <a:endParaRPr lang="en-US" altLang="en-US" dirty="0" smtClean="0">
              <a:ea typeface="MS PGothic" pitchFamily="34" charset="-128"/>
            </a:endParaRP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Calibri" pitchFamily="34" charset="0"/>
              </a:defRPr>
            </a:lvl1pPr>
            <a:lvl2pPr marL="729057" indent="-280406" defTabSz="914437" eaLnBrk="0" hangingPunct="0">
              <a:spcBef>
                <a:spcPct val="30000"/>
              </a:spcBef>
              <a:defRPr sz="1200">
                <a:solidFill>
                  <a:schemeClr val="tx1"/>
                </a:solidFill>
                <a:latin typeface="Calibri" pitchFamily="34" charset="0"/>
              </a:defRPr>
            </a:lvl2pPr>
            <a:lvl3pPr marL="1121626" indent="-224325" defTabSz="914437" eaLnBrk="0" hangingPunct="0">
              <a:spcBef>
                <a:spcPct val="30000"/>
              </a:spcBef>
              <a:defRPr sz="1200">
                <a:solidFill>
                  <a:schemeClr val="tx1"/>
                </a:solidFill>
                <a:latin typeface="Calibri" pitchFamily="34" charset="0"/>
              </a:defRPr>
            </a:lvl3pPr>
            <a:lvl4pPr marL="1570276" indent="-224325" defTabSz="914437" eaLnBrk="0" hangingPunct="0">
              <a:spcBef>
                <a:spcPct val="30000"/>
              </a:spcBef>
              <a:defRPr sz="1200">
                <a:solidFill>
                  <a:schemeClr val="tx1"/>
                </a:solidFill>
                <a:latin typeface="Calibri" pitchFamily="34" charset="0"/>
              </a:defRPr>
            </a:lvl4pPr>
            <a:lvl5pPr marL="2018927" indent="-224325" defTabSz="914437" eaLnBrk="0" hangingPunct="0">
              <a:spcBef>
                <a:spcPct val="30000"/>
              </a:spcBef>
              <a:defRPr sz="1200">
                <a:solidFill>
                  <a:schemeClr val="tx1"/>
                </a:solidFill>
                <a:latin typeface="Calibri" pitchFamily="34" charset="0"/>
              </a:defRPr>
            </a:lvl5pPr>
            <a:lvl6pPr marL="2467577" indent="-224325" defTabSz="914437" eaLnBrk="0" fontAlgn="base" hangingPunct="0">
              <a:spcBef>
                <a:spcPct val="30000"/>
              </a:spcBef>
              <a:spcAft>
                <a:spcPct val="0"/>
              </a:spcAft>
              <a:defRPr sz="1200">
                <a:solidFill>
                  <a:schemeClr val="tx1"/>
                </a:solidFill>
                <a:latin typeface="Calibri" pitchFamily="34" charset="0"/>
              </a:defRPr>
            </a:lvl6pPr>
            <a:lvl7pPr marL="2916227" indent="-224325" defTabSz="914437" eaLnBrk="0" fontAlgn="base" hangingPunct="0">
              <a:spcBef>
                <a:spcPct val="30000"/>
              </a:spcBef>
              <a:spcAft>
                <a:spcPct val="0"/>
              </a:spcAft>
              <a:defRPr sz="1200">
                <a:solidFill>
                  <a:schemeClr val="tx1"/>
                </a:solidFill>
                <a:latin typeface="Calibri" pitchFamily="34" charset="0"/>
              </a:defRPr>
            </a:lvl7pPr>
            <a:lvl8pPr marL="3364878" indent="-224325" defTabSz="914437" eaLnBrk="0" fontAlgn="base" hangingPunct="0">
              <a:spcBef>
                <a:spcPct val="30000"/>
              </a:spcBef>
              <a:spcAft>
                <a:spcPct val="0"/>
              </a:spcAft>
              <a:defRPr sz="1200">
                <a:solidFill>
                  <a:schemeClr val="tx1"/>
                </a:solidFill>
                <a:latin typeface="Calibri" pitchFamily="34" charset="0"/>
              </a:defRPr>
            </a:lvl8pPr>
            <a:lvl9pPr marL="3813528" indent="-224325" defTabSz="914437" eaLnBrk="0" fontAlgn="base" hangingPunct="0">
              <a:spcBef>
                <a:spcPct val="30000"/>
              </a:spcBef>
              <a:spcAft>
                <a:spcPct val="0"/>
              </a:spcAft>
              <a:defRPr sz="1200">
                <a:solidFill>
                  <a:schemeClr val="tx1"/>
                </a:solidFill>
                <a:latin typeface="Calibri" pitchFamily="34" charset="0"/>
              </a:defRPr>
            </a:lvl9pPr>
          </a:lstStyle>
          <a:p>
            <a:pPr>
              <a:spcBef>
                <a:spcPct val="0"/>
              </a:spcBef>
            </a:pPr>
            <a:fld id="{19441B2C-97AF-46A9-9009-68FBB903C138}" type="slidenum">
              <a:rPr lang="en-US" altLang="en-US" smtClean="0"/>
              <a:pPr>
                <a:spcBef>
                  <a:spcPct val="0"/>
                </a:spcBef>
              </a:pPr>
              <a:t>25</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Social and emotional competence is the foundation of every child’s development.  It comes through the ongoing interactions between the child and the adults in her life, beginning with parents and other family members.  The adult’s capability to foster the child’s ability to talk, regulate their behavior and interact positively with others is key to the child’s development.</a:t>
            </a:r>
          </a:p>
          <a:p>
            <a:endParaRPr lang="en-US" altLang="en-US" dirty="0" smtClean="0"/>
          </a:p>
          <a:p>
            <a:r>
              <a:rPr lang="en-US" altLang="en-US" dirty="0" smtClean="0"/>
              <a:t>Nurturing and attachment in the earliest days and months of a baby’s life is the beginning point for social and emotional competence that develops over time.  </a:t>
            </a:r>
            <a:r>
              <a:rPr lang="en-US" altLang="en-US" dirty="0" smtClean="0">
                <a:solidFill>
                  <a:srgbClr val="FF0000"/>
                </a:solidFill>
              </a:rPr>
              <a:t>The social emotional competence of young children serves as an important base as the child develops their own protective factors throughout life.  </a:t>
            </a: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Calibri" pitchFamily="34" charset="0"/>
              </a:defRPr>
            </a:lvl1pPr>
            <a:lvl2pPr marL="729057" indent="-280406" defTabSz="914437" eaLnBrk="0" hangingPunct="0">
              <a:spcBef>
                <a:spcPct val="30000"/>
              </a:spcBef>
              <a:defRPr sz="1200">
                <a:solidFill>
                  <a:schemeClr val="tx1"/>
                </a:solidFill>
                <a:latin typeface="Calibri" pitchFamily="34" charset="0"/>
              </a:defRPr>
            </a:lvl2pPr>
            <a:lvl3pPr marL="1121626" indent="-224325" defTabSz="914437" eaLnBrk="0" hangingPunct="0">
              <a:spcBef>
                <a:spcPct val="30000"/>
              </a:spcBef>
              <a:defRPr sz="1200">
                <a:solidFill>
                  <a:schemeClr val="tx1"/>
                </a:solidFill>
                <a:latin typeface="Calibri" pitchFamily="34" charset="0"/>
              </a:defRPr>
            </a:lvl3pPr>
            <a:lvl4pPr marL="1570276" indent="-224325" defTabSz="914437" eaLnBrk="0" hangingPunct="0">
              <a:spcBef>
                <a:spcPct val="30000"/>
              </a:spcBef>
              <a:defRPr sz="1200">
                <a:solidFill>
                  <a:schemeClr val="tx1"/>
                </a:solidFill>
                <a:latin typeface="Calibri" pitchFamily="34" charset="0"/>
              </a:defRPr>
            </a:lvl4pPr>
            <a:lvl5pPr marL="2018927" indent="-224325" defTabSz="914437" eaLnBrk="0" hangingPunct="0">
              <a:spcBef>
                <a:spcPct val="30000"/>
              </a:spcBef>
              <a:defRPr sz="1200">
                <a:solidFill>
                  <a:schemeClr val="tx1"/>
                </a:solidFill>
                <a:latin typeface="Calibri" pitchFamily="34" charset="0"/>
              </a:defRPr>
            </a:lvl5pPr>
            <a:lvl6pPr marL="2467577" indent="-224325" defTabSz="914437" eaLnBrk="0" fontAlgn="base" hangingPunct="0">
              <a:spcBef>
                <a:spcPct val="30000"/>
              </a:spcBef>
              <a:spcAft>
                <a:spcPct val="0"/>
              </a:spcAft>
              <a:defRPr sz="1200">
                <a:solidFill>
                  <a:schemeClr val="tx1"/>
                </a:solidFill>
                <a:latin typeface="Calibri" pitchFamily="34" charset="0"/>
              </a:defRPr>
            </a:lvl6pPr>
            <a:lvl7pPr marL="2916227" indent="-224325" defTabSz="914437" eaLnBrk="0" fontAlgn="base" hangingPunct="0">
              <a:spcBef>
                <a:spcPct val="30000"/>
              </a:spcBef>
              <a:spcAft>
                <a:spcPct val="0"/>
              </a:spcAft>
              <a:defRPr sz="1200">
                <a:solidFill>
                  <a:schemeClr val="tx1"/>
                </a:solidFill>
                <a:latin typeface="Calibri" pitchFamily="34" charset="0"/>
              </a:defRPr>
            </a:lvl7pPr>
            <a:lvl8pPr marL="3364878" indent="-224325" defTabSz="914437" eaLnBrk="0" fontAlgn="base" hangingPunct="0">
              <a:spcBef>
                <a:spcPct val="30000"/>
              </a:spcBef>
              <a:spcAft>
                <a:spcPct val="0"/>
              </a:spcAft>
              <a:defRPr sz="1200">
                <a:solidFill>
                  <a:schemeClr val="tx1"/>
                </a:solidFill>
                <a:latin typeface="Calibri" pitchFamily="34" charset="0"/>
              </a:defRPr>
            </a:lvl8pPr>
            <a:lvl9pPr marL="3813528" indent="-224325" defTabSz="914437" eaLnBrk="0" fontAlgn="base" hangingPunct="0">
              <a:spcBef>
                <a:spcPct val="30000"/>
              </a:spcBef>
              <a:spcAft>
                <a:spcPct val="0"/>
              </a:spcAft>
              <a:defRPr sz="1200">
                <a:solidFill>
                  <a:schemeClr val="tx1"/>
                </a:solidFill>
                <a:latin typeface="Calibri" pitchFamily="34" charset="0"/>
              </a:defRPr>
            </a:lvl9pPr>
          </a:lstStyle>
          <a:p>
            <a:pPr>
              <a:spcBef>
                <a:spcPct val="0"/>
              </a:spcBef>
            </a:pPr>
            <a:fld id="{4C76D7AF-3C00-4E0D-9BCC-51D7FA87113A}" type="slidenum">
              <a:rPr lang="en-US" altLang="en-US" smtClean="0"/>
              <a:pPr>
                <a:spcBef>
                  <a:spcPct val="0"/>
                </a:spcBef>
              </a:pPr>
              <a:t>26</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54524"/>
            <a:r>
              <a:rPr lang="en-US" altLang="en-US" smtClean="0">
                <a:latin typeface="Times New Roman" pitchFamily="18" charset="0"/>
                <a:ea typeface="Calibri" pitchFamily="34" charset="0"/>
                <a:cs typeface="Times New Roman" pitchFamily="18" charset="0"/>
              </a:rPr>
              <a:t>When we promote healthy environments for children, we promote healthier, more productive communities today and in the future. </a:t>
            </a:r>
          </a:p>
          <a:p>
            <a:pPr marL="54524">
              <a:spcBef>
                <a:spcPct val="0"/>
              </a:spcBef>
            </a:pPr>
            <a:endParaRPr lang="en-US" altLang="en-US" smtClean="0">
              <a:ea typeface="Calibri" pitchFamily="34" charset="0"/>
              <a:cs typeface="Times New Roman" pitchFamily="18" charset="0"/>
            </a:endParaRPr>
          </a:p>
          <a:p>
            <a:pPr marL="54524">
              <a:spcBef>
                <a:spcPct val="0"/>
              </a:spcBef>
            </a:pPr>
            <a:r>
              <a:rPr lang="en-US" altLang="en-US" smtClean="0">
                <a:ea typeface="Calibri" pitchFamily="34" charset="0"/>
                <a:cs typeface="Times New Roman" pitchFamily="18" charset="0"/>
              </a:rPr>
              <a:t>Like the Exchange Clubs, we believe in giving parents the power to make positive parenting choices. We know that healthy family relationships act as a buffer against adverse childhood experiences, and are necessary for the long-term physical and mental health of children. </a:t>
            </a: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fld id="{2E1C984F-919C-4203-8405-137D709A01EF}" type="slidenum">
              <a:rPr lang="en-US" altLang="en-US" smtClean="0"/>
              <a:pPr/>
              <a:t>28</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79">
              <a:spcBef>
                <a:spcPct val="0"/>
              </a:spcBef>
            </a:pPr>
            <a:r>
              <a:rPr lang="en-US" altLang="en-US" smtClean="0"/>
              <a:t>Public Awareness:</a:t>
            </a:r>
          </a:p>
          <a:p>
            <a:pPr defTabSz="912879">
              <a:spcBef>
                <a:spcPct val="0"/>
              </a:spcBef>
            </a:pPr>
            <a:r>
              <a:rPr lang="en-US" altLang="en-US" smtClean="0"/>
              <a:t>We run public awareness campaigns to educate people about their role in preventing child abuse, create toolkits to help anyone who wants to learn how to talk about prevention, and use Social Media to start and engage in conversations about preventing child abuse. </a:t>
            </a:r>
          </a:p>
          <a:p>
            <a:pPr defTabSz="912879">
              <a:spcBef>
                <a:spcPct val="0"/>
              </a:spcBef>
            </a:pPr>
            <a:endParaRPr lang="en-US" altLang="en-US" smtClean="0"/>
          </a:p>
          <a:p>
            <a:pPr defTabSz="912879">
              <a:spcBef>
                <a:spcPct val="0"/>
              </a:spcBef>
            </a:pPr>
            <a:endParaRPr lang="en-US" alt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fld id="{06216AB2-48A9-423F-9A44-06F7ADAAB7DC}" type="slidenum">
              <a:rPr lang="en-US" altLang="en-US" smtClean="0"/>
              <a:pPr/>
              <a:t>29</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Implementation Support: We provide support to agencies that directly work with parents to implement parent strengthening programs such as Circle of Parents, The Incredible Years and Strengthening Families Program 6-11.</a:t>
            </a:r>
          </a:p>
          <a:p>
            <a:endParaRPr lang="en-US" altLang="en-US" dirty="0" smtClean="0"/>
          </a:p>
          <a:p>
            <a:r>
              <a:rPr lang="en-US" altLang="en-US" dirty="0" smtClean="0"/>
              <a:t>Training: PCANC is dedicated to making sure NC’s citizens and professionals have the most effective and up-to-date tools possible. We provide various trainings to help professionals develop and learn skills they need in their work.</a:t>
            </a:r>
          </a:p>
          <a:p>
            <a:endParaRPr lang="en-US" altLang="en-US" dirty="0" smtClean="0"/>
          </a:p>
          <a:p>
            <a:r>
              <a:rPr lang="en-US" altLang="en-US" dirty="0" smtClean="0"/>
              <a:t>Community Cafes: We facilitate Community Cafes to bring people together and productive discussion around an issue that impact our lives, communities and families with the intention of coming up with a solution.</a:t>
            </a:r>
          </a:p>
          <a:p>
            <a:endParaRPr lang="en-US" altLang="en-US" dirty="0" smtClean="0"/>
          </a:p>
          <a:p>
            <a:r>
              <a:rPr lang="en-US" altLang="en-US" dirty="0" smtClean="0"/>
              <a:t>Prevention Network: The Prevention Network is an affiliation of agencies and individuals who are invested in developing safe, stable, nurturing relations for all NC children. The network gives people access to trainings, research, and statistics as well as a network of other professionals and citizens. </a:t>
            </a:r>
          </a:p>
          <a:p>
            <a:endParaRPr lang="en-US" altLang="en-US" dirty="0" smtClean="0"/>
          </a:p>
          <a:p>
            <a:r>
              <a:rPr lang="en-US" altLang="en-US" dirty="0" smtClean="0"/>
              <a:t>Learning and Leadership Summit: Bi-Annually we hold a Learning and Leadership Summit that brings together over 300 professionals, researchers, administrators, and child advocates for an intensive concentration in a specific topic such as Collective Effort – Collaborate Impact.</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fld id="{4278F3BF-A26D-475A-A874-BC35BE9F2BE5}" type="slidenum">
              <a:rPr lang="en-US" altLang="en-US" smtClean="0"/>
              <a:pPr/>
              <a:t>30</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cs typeface="Times New Roman" pitchFamily="18" charset="0"/>
              </a:rPr>
              <a:t>Science tells us that children’s experiences literally build the architecture of their maturing brains. </a:t>
            </a:r>
          </a:p>
          <a:p>
            <a:endParaRPr lang="en-US" altLang="en-US" dirty="0" smtClean="0"/>
          </a:p>
          <a:p>
            <a:r>
              <a:rPr lang="en-US" altLang="en-US" dirty="0" smtClean="0"/>
              <a:t>Positive, nurturing experiences help build healthy brain architecture and set children up for successful futures.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Calibri" pitchFamily="34" charset="0"/>
              </a:defRPr>
            </a:lvl1pPr>
            <a:lvl2pPr marL="729057" indent="-280406" defTabSz="914437" eaLnBrk="0" hangingPunct="0">
              <a:spcBef>
                <a:spcPct val="30000"/>
              </a:spcBef>
              <a:defRPr sz="1200">
                <a:solidFill>
                  <a:schemeClr val="tx1"/>
                </a:solidFill>
                <a:latin typeface="Calibri" pitchFamily="34" charset="0"/>
              </a:defRPr>
            </a:lvl2pPr>
            <a:lvl3pPr marL="1121626" indent="-224325" defTabSz="914437" eaLnBrk="0" hangingPunct="0">
              <a:spcBef>
                <a:spcPct val="30000"/>
              </a:spcBef>
              <a:defRPr sz="1200">
                <a:solidFill>
                  <a:schemeClr val="tx1"/>
                </a:solidFill>
                <a:latin typeface="Calibri" pitchFamily="34" charset="0"/>
              </a:defRPr>
            </a:lvl3pPr>
            <a:lvl4pPr marL="1570276" indent="-224325" defTabSz="914437" eaLnBrk="0" hangingPunct="0">
              <a:spcBef>
                <a:spcPct val="30000"/>
              </a:spcBef>
              <a:defRPr sz="1200">
                <a:solidFill>
                  <a:schemeClr val="tx1"/>
                </a:solidFill>
                <a:latin typeface="Calibri" pitchFamily="34" charset="0"/>
              </a:defRPr>
            </a:lvl4pPr>
            <a:lvl5pPr marL="2018927" indent="-224325" defTabSz="914437" eaLnBrk="0" hangingPunct="0">
              <a:spcBef>
                <a:spcPct val="30000"/>
              </a:spcBef>
              <a:defRPr sz="1200">
                <a:solidFill>
                  <a:schemeClr val="tx1"/>
                </a:solidFill>
                <a:latin typeface="Calibri" pitchFamily="34" charset="0"/>
              </a:defRPr>
            </a:lvl5pPr>
            <a:lvl6pPr marL="2467577" indent="-224325" defTabSz="914437" eaLnBrk="0" fontAlgn="base" hangingPunct="0">
              <a:spcBef>
                <a:spcPct val="30000"/>
              </a:spcBef>
              <a:spcAft>
                <a:spcPct val="0"/>
              </a:spcAft>
              <a:defRPr sz="1200">
                <a:solidFill>
                  <a:schemeClr val="tx1"/>
                </a:solidFill>
                <a:latin typeface="Calibri" pitchFamily="34" charset="0"/>
              </a:defRPr>
            </a:lvl6pPr>
            <a:lvl7pPr marL="2916227" indent="-224325" defTabSz="914437" eaLnBrk="0" fontAlgn="base" hangingPunct="0">
              <a:spcBef>
                <a:spcPct val="30000"/>
              </a:spcBef>
              <a:spcAft>
                <a:spcPct val="0"/>
              </a:spcAft>
              <a:defRPr sz="1200">
                <a:solidFill>
                  <a:schemeClr val="tx1"/>
                </a:solidFill>
                <a:latin typeface="Calibri" pitchFamily="34" charset="0"/>
              </a:defRPr>
            </a:lvl7pPr>
            <a:lvl8pPr marL="3364878" indent="-224325" defTabSz="914437" eaLnBrk="0" fontAlgn="base" hangingPunct="0">
              <a:spcBef>
                <a:spcPct val="30000"/>
              </a:spcBef>
              <a:spcAft>
                <a:spcPct val="0"/>
              </a:spcAft>
              <a:defRPr sz="1200">
                <a:solidFill>
                  <a:schemeClr val="tx1"/>
                </a:solidFill>
                <a:latin typeface="Calibri" pitchFamily="34" charset="0"/>
              </a:defRPr>
            </a:lvl8pPr>
            <a:lvl9pPr marL="3813528" indent="-224325" defTabSz="914437" eaLnBrk="0" fontAlgn="base" hangingPunct="0">
              <a:spcBef>
                <a:spcPct val="30000"/>
              </a:spcBef>
              <a:spcAft>
                <a:spcPct val="0"/>
              </a:spcAft>
              <a:defRPr sz="1200">
                <a:solidFill>
                  <a:schemeClr val="tx1"/>
                </a:solidFill>
                <a:latin typeface="Calibri" pitchFamily="34" charset="0"/>
              </a:defRPr>
            </a:lvl9pPr>
          </a:lstStyle>
          <a:p>
            <a:pPr>
              <a:spcBef>
                <a:spcPct val="0"/>
              </a:spcBef>
            </a:pPr>
            <a:fld id="{4DFEF48A-D30C-434C-A8A2-CCD37D6E93C7}" type="slidenum">
              <a:rPr lang="en-US" altLang="en-US" smtClean="0">
                <a:latin typeface="Arial" charset="0"/>
              </a:rPr>
              <a:pPr>
                <a:spcBef>
                  <a:spcPct val="0"/>
                </a:spcBef>
              </a:pPr>
              <a:t>3</a:t>
            </a:fld>
            <a:endParaRPr lang="en-US" alt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We work with state legislators to advocate for policies that support children and families. </a:t>
            </a: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fld id="{9FDF7F22-267B-4466-83E6-ECD76094CDB9}" type="slidenum">
              <a:rPr lang="en-US" altLang="en-US" smtClean="0"/>
              <a:pPr/>
              <a:t>31</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With the right support, foster parents can provide traumatized children with the positive, nurturing experiences they need to buffer the adverse experiences they’ve already experienced. </a:t>
            </a:r>
          </a:p>
          <a:p>
            <a:endParaRPr lang="en-US" altLang="en-US" dirty="0" smtClean="0"/>
          </a:p>
          <a:p>
            <a:r>
              <a:rPr lang="en-US" altLang="en-US" dirty="0" smtClean="0"/>
              <a:t>This Child Abuse Prevention Month and Foster Care Month we are encouraging people across the state to make a difference in the lives of children in their community. We’re asking you to join us in campaigning for great childhoods, advocating for programs and policies that put children and families first at the polls. </a:t>
            </a:r>
          </a:p>
          <a:p>
            <a:r>
              <a:rPr lang="en-US" altLang="en-US" dirty="0" smtClean="0"/>
              <a:t> </a:t>
            </a:r>
          </a:p>
          <a:p>
            <a:r>
              <a:rPr lang="en-US" altLang="en-US" dirty="0" smtClean="0"/>
              <a:t>Let’s put our North Carolina values into practice and become the safest, most supportive, and best place to be a child. It’s essential!</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fld id="{39517269-8791-4A54-8A54-23872C8FBFF7}" type="slidenum">
              <a:rPr lang="en-US" altLang="en-US" smtClean="0"/>
              <a:pPr/>
              <a:t>32</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6FA9FF-6DB0-412A-9D7A-48C78D7FD1D2}" type="slidenum">
              <a:rPr lang="en-US" smtClean="0"/>
              <a:t>33</a:t>
            </a:fld>
            <a:endParaRPr lang="en-US"/>
          </a:p>
        </p:txBody>
      </p:sp>
    </p:spTree>
    <p:extLst>
      <p:ext uri="{BB962C8B-B14F-4D97-AF65-F5344CB8AC3E}">
        <p14:creationId xmlns:p14="http://schemas.microsoft.com/office/powerpoint/2010/main" val="4109434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6FA9FF-6DB0-412A-9D7A-48C78D7FD1D2}" type="slidenum">
              <a:rPr lang="en-US" smtClean="0"/>
              <a:t>34</a:t>
            </a:fld>
            <a:endParaRPr lang="en-US"/>
          </a:p>
        </p:txBody>
      </p:sp>
    </p:spTree>
    <p:extLst>
      <p:ext uri="{BB962C8B-B14F-4D97-AF65-F5344CB8AC3E}">
        <p14:creationId xmlns:p14="http://schemas.microsoft.com/office/powerpoint/2010/main" val="2209004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6FA9FF-6DB0-412A-9D7A-48C78D7FD1D2}" type="slidenum">
              <a:rPr lang="en-US" smtClean="0"/>
              <a:t>35</a:t>
            </a:fld>
            <a:endParaRPr lang="en-US"/>
          </a:p>
        </p:txBody>
      </p:sp>
    </p:spTree>
    <p:extLst>
      <p:ext uri="{BB962C8B-B14F-4D97-AF65-F5344CB8AC3E}">
        <p14:creationId xmlns:p14="http://schemas.microsoft.com/office/powerpoint/2010/main" val="3987286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6FA9FF-6DB0-412A-9D7A-48C78D7FD1D2}" type="slidenum">
              <a:rPr lang="en-US" smtClean="0"/>
              <a:t>36</a:t>
            </a:fld>
            <a:endParaRPr lang="en-US"/>
          </a:p>
        </p:txBody>
      </p:sp>
    </p:spTree>
    <p:extLst>
      <p:ext uri="{BB962C8B-B14F-4D97-AF65-F5344CB8AC3E}">
        <p14:creationId xmlns:p14="http://schemas.microsoft.com/office/powerpoint/2010/main" val="246298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6FA9FF-6DB0-412A-9D7A-48C78D7FD1D2}" type="slidenum">
              <a:rPr lang="en-US" smtClean="0"/>
              <a:t>37</a:t>
            </a:fld>
            <a:endParaRPr lang="en-US"/>
          </a:p>
        </p:txBody>
      </p:sp>
    </p:spTree>
    <p:extLst>
      <p:ext uri="{BB962C8B-B14F-4D97-AF65-F5344CB8AC3E}">
        <p14:creationId xmlns:p14="http://schemas.microsoft.com/office/powerpoint/2010/main" val="3813688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Calibri" pitchFamily="34" charset="0"/>
              </a:defRPr>
            </a:lvl1pPr>
            <a:lvl2pPr marL="729057" indent="-280406" defTabSz="914437" eaLnBrk="0" hangingPunct="0">
              <a:spcBef>
                <a:spcPct val="30000"/>
              </a:spcBef>
              <a:defRPr sz="1200">
                <a:solidFill>
                  <a:schemeClr val="tx1"/>
                </a:solidFill>
                <a:latin typeface="Calibri" pitchFamily="34" charset="0"/>
              </a:defRPr>
            </a:lvl2pPr>
            <a:lvl3pPr marL="1121626" indent="-224325" defTabSz="914437" eaLnBrk="0" hangingPunct="0">
              <a:spcBef>
                <a:spcPct val="30000"/>
              </a:spcBef>
              <a:defRPr sz="1200">
                <a:solidFill>
                  <a:schemeClr val="tx1"/>
                </a:solidFill>
                <a:latin typeface="Calibri" pitchFamily="34" charset="0"/>
              </a:defRPr>
            </a:lvl3pPr>
            <a:lvl4pPr marL="1570276" indent="-224325" defTabSz="914437" eaLnBrk="0" hangingPunct="0">
              <a:spcBef>
                <a:spcPct val="30000"/>
              </a:spcBef>
              <a:defRPr sz="1200">
                <a:solidFill>
                  <a:schemeClr val="tx1"/>
                </a:solidFill>
                <a:latin typeface="Calibri" pitchFamily="34" charset="0"/>
              </a:defRPr>
            </a:lvl4pPr>
            <a:lvl5pPr marL="2018927" indent="-224325" defTabSz="914437" eaLnBrk="0" hangingPunct="0">
              <a:spcBef>
                <a:spcPct val="30000"/>
              </a:spcBef>
              <a:defRPr sz="1200">
                <a:solidFill>
                  <a:schemeClr val="tx1"/>
                </a:solidFill>
                <a:latin typeface="Calibri" pitchFamily="34" charset="0"/>
              </a:defRPr>
            </a:lvl5pPr>
            <a:lvl6pPr marL="2467577" indent="-224325" defTabSz="914437" eaLnBrk="0" fontAlgn="base" hangingPunct="0">
              <a:spcBef>
                <a:spcPct val="30000"/>
              </a:spcBef>
              <a:spcAft>
                <a:spcPct val="0"/>
              </a:spcAft>
              <a:defRPr sz="1200">
                <a:solidFill>
                  <a:schemeClr val="tx1"/>
                </a:solidFill>
                <a:latin typeface="Calibri" pitchFamily="34" charset="0"/>
              </a:defRPr>
            </a:lvl6pPr>
            <a:lvl7pPr marL="2916227" indent="-224325" defTabSz="914437" eaLnBrk="0" fontAlgn="base" hangingPunct="0">
              <a:spcBef>
                <a:spcPct val="30000"/>
              </a:spcBef>
              <a:spcAft>
                <a:spcPct val="0"/>
              </a:spcAft>
              <a:defRPr sz="1200">
                <a:solidFill>
                  <a:schemeClr val="tx1"/>
                </a:solidFill>
                <a:latin typeface="Calibri" pitchFamily="34" charset="0"/>
              </a:defRPr>
            </a:lvl7pPr>
            <a:lvl8pPr marL="3364878" indent="-224325" defTabSz="914437" eaLnBrk="0" fontAlgn="base" hangingPunct="0">
              <a:spcBef>
                <a:spcPct val="30000"/>
              </a:spcBef>
              <a:spcAft>
                <a:spcPct val="0"/>
              </a:spcAft>
              <a:defRPr sz="1200">
                <a:solidFill>
                  <a:schemeClr val="tx1"/>
                </a:solidFill>
                <a:latin typeface="Calibri" pitchFamily="34" charset="0"/>
              </a:defRPr>
            </a:lvl8pPr>
            <a:lvl9pPr marL="3813528" indent="-224325" defTabSz="914437" eaLnBrk="0" fontAlgn="base" hangingPunct="0">
              <a:spcBef>
                <a:spcPct val="30000"/>
              </a:spcBef>
              <a:spcAft>
                <a:spcPct val="0"/>
              </a:spcAft>
              <a:defRPr sz="1200">
                <a:solidFill>
                  <a:schemeClr val="tx1"/>
                </a:solidFill>
                <a:latin typeface="Calibri" pitchFamily="34" charset="0"/>
              </a:defRPr>
            </a:lvl9pPr>
          </a:lstStyle>
          <a:p>
            <a:pPr>
              <a:spcBef>
                <a:spcPct val="0"/>
              </a:spcBef>
            </a:pPr>
            <a:fld id="{1A9F7E87-25AA-4D66-85E5-C5D4987C7DB2}" type="slidenum">
              <a:rPr lang="en-US" altLang="en-US" smtClean="0">
                <a:latin typeface="Arial" charset="0"/>
              </a:rPr>
              <a:pPr>
                <a:spcBef>
                  <a:spcPct val="0"/>
                </a:spcBef>
              </a:pPr>
              <a:t>38</a:t>
            </a:fld>
            <a:endParaRPr lang="en-US" altLang="en-US"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6FA9FF-6DB0-412A-9D7A-48C78D7FD1D2}" type="slidenum">
              <a:rPr lang="en-US" smtClean="0"/>
              <a:t>39</a:t>
            </a:fld>
            <a:endParaRPr lang="en-US"/>
          </a:p>
        </p:txBody>
      </p:sp>
    </p:spTree>
    <p:extLst>
      <p:ext uri="{BB962C8B-B14F-4D97-AF65-F5344CB8AC3E}">
        <p14:creationId xmlns:p14="http://schemas.microsoft.com/office/powerpoint/2010/main" val="498780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6FA9FF-6DB0-412A-9D7A-48C78D7FD1D2}" type="slidenum">
              <a:rPr lang="en-US" smtClean="0"/>
              <a:t>40</a:t>
            </a:fld>
            <a:endParaRPr lang="en-US"/>
          </a:p>
        </p:txBody>
      </p:sp>
    </p:spTree>
    <p:extLst>
      <p:ext uri="{BB962C8B-B14F-4D97-AF65-F5344CB8AC3E}">
        <p14:creationId xmlns:p14="http://schemas.microsoft.com/office/powerpoint/2010/main" val="210788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658BC3-8E85-9444-AA76-AB3127FDFB45}" type="slidenum">
              <a:rPr lang="en-US" smtClean="0"/>
              <a:t>4</a:t>
            </a:fld>
            <a:endParaRPr lang="en-US"/>
          </a:p>
        </p:txBody>
      </p:sp>
    </p:spTree>
    <p:extLst>
      <p:ext uri="{BB962C8B-B14F-4D97-AF65-F5344CB8AC3E}">
        <p14:creationId xmlns:p14="http://schemas.microsoft.com/office/powerpoint/2010/main" val="3545156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We would like to close by inviting you to join us and make a difference for children in our state! </a:t>
            </a:r>
          </a:p>
          <a:p>
            <a:endParaRPr lang="en-US" altLang="en-US" smtClean="0"/>
          </a:p>
          <a:p>
            <a:r>
              <a:rPr lang="en-US" altLang="en-US" smtClean="0"/>
              <a:t>We all play a role in supporting children and preventing child abuse. </a:t>
            </a:r>
          </a:p>
          <a:p>
            <a:endParaRPr lang="en-US" altLang="en-US" smtClean="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Calibri" pitchFamily="34" charset="0"/>
              </a:defRPr>
            </a:lvl1pPr>
            <a:lvl2pPr marL="729057" indent="-280406" defTabSz="914437" eaLnBrk="0" hangingPunct="0">
              <a:spcBef>
                <a:spcPct val="30000"/>
              </a:spcBef>
              <a:defRPr sz="1200">
                <a:solidFill>
                  <a:schemeClr val="tx1"/>
                </a:solidFill>
                <a:latin typeface="Calibri" pitchFamily="34" charset="0"/>
              </a:defRPr>
            </a:lvl2pPr>
            <a:lvl3pPr marL="1121626" indent="-224325" defTabSz="914437" eaLnBrk="0" hangingPunct="0">
              <a:spcBef>
                <a:spcPct val="30000"/>
              </a:spcBef>
              <a:defRPr sz="1200">
                <a:solidFill>
                  <a:schemeClr val="tx1"/>
                </a:solidFill>
                <a:latin typeface="Calibri" pitchFamily="34" charset="0"/>
              </a:defRPr>
            </a:lvl3pPr>
            <a:lvl4pPr marL="1570276" indent="-224325" defTabSz="914437" eaLnBrk="0" hangingPunct="0">
              <a:spcBef>
                <a:spcPct val="30000"/>
              </a:spcBef>
              <a:defRPr sz="1200">
                <a:solidFill>
                  <a:schemeClr val="tx1"/>
                </a:solidFill>
                <a:latin typeface="Calibri" pitchFamily="34" charset="0"/>
              </a:defRPr>
            </a:lvl4pPr>
            <a:lvl5pPr marL="2018927" indent="-224325" defTabSz="914437" eaLnBrk="0" hangingPunct="0">
              <a:spcBef>
                <a:spcPct val="30000"/>
              </a:spcBef>
              <a:defRPr sz="1200">
                <a:solidFill>
                  <a:schemeClr val="tx1"/>
                </a:solidFill>
                <a:latin typeface="Calibri" pitchFamily="34" charset="0"/>
              </a:defRPr>
            </a:lvl5pPr>
            <a:lvl6pPr marL="2467577" indent="-224325" defTabSz="914437" eaLnBrk="0" fontAlgn="base" hangingPunct="0">
              <a:spcBef>
                <a:spcPct val="30000"/>
              </a:spcBef>
              <a:spcAft>
                <a:spcPct val="0"/>
              </a:spcAft>
              <a:defRPr sz="1200">
                <a:solidFill>
                  <a:schemeClr val="tx1"/>
                </a:solidFill>
                <a:latin typeface="Calibri" pitchFamily="34" charset="0"/>
              </a:defRPr>
            </a:lvl6pPr>
            <a:lvl7pPr marL="2916227" indent="-224325" defTabSz="914437" eaLnBrk="0" fontAlgn="base" hangingPunct="0">
              <a:spcBef>
                <a:spcPct val="30000"/>
              </a:spcBef>
              <a:spcAft>
                <a:spcPct val="0"/>
              </a:spcAft>
              <a:defRPr sz="1200">
                <a:solidFill>
                  <a:schemeClr val="tx1"/>
                </a:solidFill>
                <a:latin typeface="Calibri" pitchFamily="34" charset="0"/>
              </a:defRPr>
            </a:lvl7pPr>
            <a:lvl8pPr marL="3364878" indent="-224325" defTabSz="914437" eaLnBrk="0" fontAlgn="base" hangingPunct="0">
              <a:spcBef>
                <a:spcPct val="30000"/>
              </a:spcBef>
              <a:spcAft>
                <a:spcPct val="0"/>
              </a:spcAft>
              <a:defRPr sz="1200">
                <a:solidFill>
                  <a:schemeClr val="tx1"/>
                </a:solidFill>
                <a:latin typeface="Calibri" pitchFamily="34" charset="0"/>
              </a:defRPr>
            </a:lvl8pPr>
            <a:lvl9pPr marL="3813528" indent="-224325" defTabSz="914437" eaLnBrk="0" fontAlgn="base" hangingPunct="0">
              <a:spcBef>
                <a:spcPct val="30000"/>
              </a:spcBef>
              <a:spcAft>
                <a:spcPct val="0"/>
              </a:spcAft>
              <a:defRPr sz="1200">
                <a:solidFill>
                  <a:schemeClr val="tx1"/>
                </a:solidFill>
                <a:latin typeface="Calibri" pitchFamily="34" charset="0"/>
              </a:defRPr>
            </a:lvl9pPr>
          </a:lstStyle>
          <a:p>
            <a:pPr>
              <a:spcBef>
                <a:spcPct val="0"/>
              </a:spcBef>
            </a:pPr>
            <a:fld id="{9E2327CC-A95E-4788-8A7B-E351B1F45159}" type="slidenum">
              <a:rPr lang="en-US" altLang="en-US" smtClean="0">
                <a:latin typeface="Arial" charset="0"/>
              </a:rPr>
              <a:pPr>
                <a:spcBef>
                  <a:spcPct val="0"/>
                </a:spcBef>
              </a:pPr>
              <a:t>41</a:t>
            </a:fld>
            <a:endParaRPr lang="en-US" altLang="en-US"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cs typeface="Times New Roman" pitchFamily="18" charset="0"/>
              </a:rPr>
              <a:t>One of the best ways you can help right now is to join us in recognizing Child Abuse Prevention Month in April. </a:t>
            </a:r>
          </a:p>
          <a:p>
            <a:endParaRPr lang="en-US" altLang="en-US" sz="1400">
              <a:cs typeface="Times New Roman" pitchFamily="18" charset="0"/>
            </a:endParaRPr>
          </a:p>
          <a:p>
            <a:r>
              <a:rPr lang="en-US" altLang="en-US" sz="1400">
                <a:cs typeface="Times New Roman" pitchFamily="18" charset="0"/>
              </a:rPr>
              <a:t>The pinwheel is the national symbol of child abuse and neglect prevention. Shining in the sun, the pinwheel is reflective of the bright future all children deserve and our belief that getting it right early is less costly than trying to fix it later. </a:t>
            </a:r>
          </a:p>
          <a:p>
            <a:pPr eaLnBrk="1" hangingPunct="1">
              <a:spcBef>
                <a:spcPct val="0"/>
              </a:spcBef>
            </a:pPr>
            <a:endParaRPr lang="en-US" altLang="en-US" sz="1400">
              <a:cs typeface="Times New Roman" pitchFamily="18" charset="0"/>
            </a:endParaRPr>
          </a:p>
          <a:p>
            <a:endParaRPr lang="en-US" altLang="en-US" sz="1400">
              <a:cs typeface="Times New Roman" pitchFamily="18" charset="0"/>
            </a:endParaRPr>
          </a:p>
          <a:p>
            <a:endParaRPr lang="en-US" altLang="en-US" sz="1400">
              <a:cs typeface="Times New Roman" pitchFamily="18" charset="0"/>
            </a:endParaRPr>
          </a:p>
          <a:p>
            <a:endParaRPr lang="en-US" altLang="en-US" smtClean="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spcBef>
                <a:spcPct val="30000"/>
              </a:spcBef>
              <a:defRPr sz="1200">
                <a:solidFill>
                  <a:schemeClr val="tx1"/>
                </a:solidFill>
                <a:latin typeface="Calibri" pitchFamily="34" charset="0"/>
              </a:defRPr>
            </a:lvl1pPr>
            <a:lvl2pPr marL="727500" indent="-278849" defTabSz="912879" eaLnBrk="0" hangingPunct="0">
              <a:spcBef>
                <a:spcPct val="30000"/>
              </a:spcBef>
              <a:defRPr sz="1200">
                <a:solidFill>
                  <a:schemeClr val="tx1"/>
                </a:solidFill>
                <a:latin typeface="Calibri" pitchFamily="34" charset="0"/>
              </a:defRPr>
            </a:lvl2pPr>
            <a:lvl3pPr marL="1120069" indent="-222768" defTabSz="912879" eaLnBrk="0" hangingPunct="0">
              <a:spcBef>
                <a:spcPct val="30000"/>
              </a:spcBef>
              <a:defRPr sz="1200">
                <a:solidFill>
                  <a:schemeClr val="tx1"/>
                </a:solidFill>
                <a:latin typeface="Calibri" pitchFamily="34" charset="0"/>
              </a:defRPr>
            </a:lvl3pPr>
            <a:lvl4pPr marL="1568719" indent="-222768" defTabSz="912879" eaLnBrk="0" hangingPunct="0">
              <a:spcBef>
                <a:spcPct val="30000"/>
              </a:spcBef>
              <a:defRPr sz="1200">
                <a:solidFill>
                  <a:schemeClr val="tx1"/>
                </a:solidFill>
                <a:latin typeface="Calibri" pitchFamily="34" charset="0"/>
              </a:defRPr>
            </a:lvl4pPr>
            <a:lvl5pPr marL="2017369" indent="-222768" defTabSz="912879" eaLnBrk="0" hangingPunct="0">
              <a:spcBef>
                <a:spcPct val="30000"/>
              </a:spcBef>
              <a:defRPr sz="1200">
                <a:solidFill>
                  <a:schemeClr val="tx1"/>
                </a:solidFill>
                <a:latin typeface="Calibri" pitchFamily="34" charset="0"/>
              </a:defRPr>
            </a:lvl5pPr>
            <a:lvl6pPr marL="2466020" indent="-222768" defTabSz="912879" eaLnBrk="0" fontAlgn="base" hangingPunct="0">
              <a:spcBef>
                <a:spcPct val="30000"/>
              </a:spcBef>
              <a:spcAft>
                <a:spcPct val="0"/>
              </a:spcAft>
              <a:defRPr sz="1200">
                <a:solidFill>
                  <a:schemeClr val="tx1"/>
                </a:solidFill>
                <a:latin typeface="Calibri" pitchFamily="34" charset="0"/>
              </a:defRPr>
            </a:lvl6pPr>
            <a:lvl7pPr marL="2914670" indent="-222768" defTabSz="912879" eaLnBrk="0" fontAlgn="base" hangingPunct="0">
              <a:spcBef>
                <a:spcPct val="30000"/>
              </a:spcBef>
              <a:spcAft>
                <a:spcPct val="0"/>
              </a:spcAft>
              <a:defRPr sz="1200">
                <a:solidFill>
                  <a:schemeClr val="tx1"/>
                </a:solidFill>
                <a:latin typeface="Calibri" pitchFamily="34" charset="0"/>
              </a:defRPr>
            </a:lvl7pPr>
            <a:lvl8pPr marL="3363320" indent="-222768" defTabSz="912879" eaLnBrk="0" fontAlgn="base" hangingPunct="0">
              <a:spcBef>
                <a:spcPct val="30000"/>
              </a:spcBef>
              <a:spcAft>
                <a:spcPct val="0"/>
              </a:spcAft>
              <a:defRPr sz="1200">
                <a:solidFill>
                  <a:schemeClr val="tx1"/>
                </a:solidFill>
                <a:latin typeface="Calibri" pitchFamily="34" charset="0"/>
              </a:defRPr>
            </a:lvl8pPr>
            <a:lvl9pPr marL="3811971" indent="-222768" defTabSz="912879" eaLnBrk="0" fontAlgn="base" hangingPunct="0">
              <a:spcBef>
                <a:spcPct val="30000"/>
              </a:spcBef>
              <a:spcAft>
                <a:spcPct val="0"/>
              </a:spcAft>
              <a:defRPr sz="1200">
                <a:solidFill>
                  <a:schemeClr val="tx1"/>
                </a:solidFill>
                <a:latin typeface="Calibri" pitchFamily="34" charset="0"/>
              </a:defRPr>
            </a:lvl9pPr>
          </a:lstStyle>
          <a:p>
            <a:pPr>
              <a:spcBef>
                <a:spcPct val="0"/>
              </a:spcBef>
            </a:pPr>
            <a:fld id="{93FA1C73-5666-4E0B-BDD7-87CC983BE678}" type="slidenum">
              <a:rPr lang="en-US" altLang="en-US" smtClean="0">
                <a:latin typeface="Arial" charset="0"/>
              </a:rPr>
              <a:pPr>
                <a:spcBef>
                  <a:spcPct val="0"/>
                </a:spcBef>
              </a:pPr>
              <a:t>42</a:t>
            </a:fld>
            <a:endParaRPr lang="en-US" altLang="en-US"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cs typeface="Times New Roman" pitchFamily="18" charset="0"/>
              </a:rPr>
              <a:t>Pinwheel gardens help us create awareness of activities proven to prevent child abuse and neglect before they occur and to start conversations about the important role we all play in ensuring all children thrive. </a:t>
            </a:r>
          </a:p>
          <a:p>
            <a:endParaRPr lang="en-US" altLang="en-US" smtClean="0">
              <a:cs typeface="Times New Roman" pitchFamily="18" charset="0"/>
            </a:endParaRPr>
          </a:p>
          <a:p>
            <a:r>
              <a:rPr lang="en-US" altLang="en-US" smtClean="0">
                <a:cs typeface="Times New Roman" pitchFamily="18" charset="0"/>
              </a:rPr>
              <a:t>We invite you to join us and help cover NC in pinwheels throughout the year, but also during Child Abuse Prevention Month which is during the month of April!</a:t>
            </a:r>
          </a:p>
          <a:p>
            <a:endParaRPr lang="en-US" altLang="en-US" smtClean="0">
              <a:cs typeface="Times New Roman" pitchFamily="18" charset="0"/>
            </a:endParaRPr>
          </a:p>
          <a:p>
            <a:r>
              <a:rPr lang="en-US" altLang="en-US" smtClean="0">
                <a:cs typeface="Times New Roman" pitchFamily="18" charset="0"/>
              </a:rPr>
              <a:t>Show home kit brochure and invite them to purchase a home kit and plant it in their yard</a:t>
            </a:r>
          </a:p>
          <a:p>
            <a:endParaRPr lang="en-US" altLang="en-US" smtClean="0">
              <a:cs typeface="Times New Roman" pitchFamily="18" charset="0"/>
            </a:endParaRP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Calibri" pitchFamily="34" charset="0"/>
              </a:defRPr>
            </a:lvl1pPr>
            <a:lvl2pPr marL="729057" indent="-280406" defTabSz="914437" eaLnBrk="0" hangingPunct="0">
              <a:spcBef>
                <a:spcPct val="30000"/>
              </a:spcBef>
              <a:defRPr sz="1200">
                <a:solidFill>
                  <a:schemeClr val="tx1"/>
                </a:solidFill>
                <a:latin typeface="Calibri" pitchFamily="34" charset="0"/>
              </a:defRPr>
            </a:lvl2pPr>
            <a:lvl3pPr marL="1121626" indent="-224325" defTabSz="914437" eaLnBrk="0" hangingPunct="0">
              <a:spcBef>
                <a:spcPct val="30000"/>
              </a:spcBef>
              <a:defRPr sz="1200">
                <a:solidFill>
                  <a:schemeClr val="tx1"/>
                </a:solidFill>
                <a:latin typeface="Calibri" pitchFamily="34" charset="0"/>
              </a:defRPr>
            </a:lvl3pPr>
            <a:lvl4pPr marL="1570276" indent="-224325" defTabSz="914437" eaLnBrk="0" hangingPunct="0">
              <a:spcBef>
                <a:spcPct val="30000"/>
              </a:spcBef>
              <a:defRPr sz="1200">
                <a:solidFill>
                  <a:schemeClr val="tx1"/>
                </a:solidFill>
                <a:latin typeface="Calibri" pitchFamily="34" charset="0"/>
              </a:defRPr>
            </a:lvl4pPr>
            <a:lvl5pPr marL="2018927" indent="-224325" defTabSz="914437" eaLnBrk="0" hangingPunct="0">
              <a:spcBef>
                <a:spcPct val="30000"/>
              </a:spcBef>
              <a:defRPr sz="1200">
                <a:solidFill>
                  <a:schemeClr val="tx1"/>
                </a:solidFill>
                <a:latin typeface="Calibri" pitchFamily="34" charset="0"/>
              </a:defRPr>
            </a:lvl5pPr>
            <a:lvl6pPr marL="2467577" indent="-224325" defTabSz="914437" eaLnBrk="0" fontAlgn="base" hangingPunct="0">
              <a:spcBef>
                <a:spcPct val="30000"/>
              </a:spcBef>
              <a:spcAft>
                <a:spcPct val="0"/>
              </a:spcAft>
              <a:defRPr sz="1200">
                <a:solidFill>
                  <a:schemeClr val="tx1"/>
                </a:solidFill>
                <a:latin typeface="Calibri" pitchFamily="34" charset="0"/>
              </a:defRPr>
            </a:lvl6pPr>
            <a:lvl7pPr marL="2916227" indent="-224325" defTabSz="914437" eaLnBrk="0" fontAlgn="base" hangingPunct="0">
              <a:spcBef>
                <a:spcPct val="30000"/>
              </a:spcBef>
              <a:spcAft>
                <a:spcPct val="0"/>
              </a:spcAft>
              <a:defRPr sz="1200">
                <a:solidFill>
                  <a:schemeClr val="tx1"/>
                </a:solidFill>
                <a:latin typeface="Calibri" pitchFamily="34" charset="0"/>
              </a:defRPr>
            </a:lvl7pPr>
            <a:lvl8pPr marL="3364878" indent="-224325" defTabSz="914437" eaLnBrk="0" fontAlgn="base" hangingPunct="0">
              <a:spcBef>
                <a:spcPct val="30000"/>
              </a:spcBef>
              <a:spcAft>
                <a:spcPct val="0"/>
              </a:spcAft>
              <a:defRPr sz="1200">
                <a:solidFill>
                  <a:schemeClr val="tx1"/>
                </a:solidFill>
                <a:latin typeface="Calibri" pitchFamily="34" charset="0"/>
              </a:defRPr>
            </a:lvl8pPr>
            <a:lvl9pPr marL="3813528" indent="-224325" defTabSz="914437" eaLnBrk="0" fontAlgn="base" hangingPunct="0">
              <a:spcBef>
                <a:spcPct val="30000"/>
              </a:spcBef>
              <a:spcAft>
                <a:spcPct val="0"/>
              </a:spcAft>
              <a:defRPr sz="1200">
                <a:solidFill>
                  <a:schemeClr val="tx1"/>
                </a:solidFill>
                <a:latin typeface="Calibri" pitchFamily="34" charset="0"/>
              </a:defRPr>
            </a:lvl9pPr>
          </a:lstStyle>
          <a:p>
            <a:pPr>
              <a:spcBef>
                <a:spcPct val="0"/>
              </a:spcBef>
            </a:pPr>
            <a:fld id="{DA52C0F5-DAAA-4785-BF44-BB67C5302788}" type="slidenum">
              <a:rPr lang="en-US" altLang="en-US" smtClean="0">
                <a:latin typeface="Arial" charset="0"/>
              </a:rPr>
              <a:pPr>
                <a:spcBef>
                  <a:spcPct val="0"/>
                </a:spcBef>
              </a:pPr>
              <a:t>43</a:t>
            </a:fld>
            <a:endParaRPr lang="en-US" altLang="en-US" smtClean="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 version of R&amp;R</a:t>
            </a:r>
            <a:r>
              <a:rPr lang="en-US" baseline="0" dirty="0" smtClean="0"/>
              <a:t> training available online, provides a certificate </a:t>
            </a:r>
            <a:r>
              <a:rPr lang="en-US" baseline="0" smtClean="0"/>
              <a:t>of completion</a:t>
            </a:r>
            <a:endParaRPr lang="en-US"/>
          </a:p>
        </p:txBody>
      </p:sp>
      <p:sp>
        <p:nvSpPr>
          <p:cNvPr id="4" name="Slide Number Placeholder 3"/>
          <p:cNvSpPr>
            <a:spLocks noGrp="1"/>
          </p:cNvSpPr>
          <p:nvPr>
            <p:ph type="sldNum" sz="quarter" idx="10"/>
          </p:nvPr>
        </p:nvSpPr>
        <p:spPr/>
        <p:txBody>
          <a:bodyPr/>
          <a:lstStyle/>
          <a:p>
            <a:fld id="{F63B4654-A625-4138-AD27-C208F30D6504}"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6656425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Follow us on social media. We share links to research, parenting articles, and more. </a:t>
            </a:r>
          </a:p>
          <a:p>
            <a:endParaRPr lang="en-US" altLang="en-US" smtClean="0"/>
          </a:p>
          <a:p>
            <a:r>
              <a:rPr lang="en-US" altLang="en-US" smtClean="0"/>
              <a:t>Share our posts and retweet our Tweets to help pass the word about the role we all play in prevention. </a:t>
            </a: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spcBef>
                <a:spcPct val="30000"/>
              </a:spcBef>
              <a:defRPr sz="1200">
                <a:solidFill>
                  <a:schemeClr val="tx1"/>
                </a:solidFill>
                <a:latin typeface="Calibri" pitchFamily="34" charset="0"/>
              </a:defRPr>
            </a:lvl1pPr>
            <a:lvl2pPr marL="727500" indent="-278849" defTabSz="912879" eaLnBrk="0" hangingPunct="0">
              <a:spcBef>
                <a:spcPct val="30000"/>
              </a:spcBef>
              <a:defRPr sz="1200">
                <a:solidFill>
                  <a:schemeClr val="tx1"/>
                </a:solidFill>
                <a:latin typeface="Calibri" pitchFamily="34" charset="0"/>
              </a:defRPr>
            </a:lvl2pPr>
            <a:lvl3pPr marL="1120069" indent="-222768" defTabSz="912879" eaLnBrk="0" hangingPunct="0">
              <a:spcBef>
                <a:spcPct val="30000"/>
              </a:spcBef>
              <a:defRPr sz="1200">
                <a:solidFill>
                  <a:schemeClr val="tx1"/>
                </a:solidFill>
                <a:latin typeface="Calibri" pitchFamily="34" charset="0"/>
              </a:defRPr>
            </a:lvl3pPr>
            <a:lvl4pPr marL="1568719" indent="-222768" defTabSz="912879" eaLnBrk="0" hangingPunct="0">
              <a:spcBef>
                <a:spcPct val="30000"/>
              </a:spcBef>
              <a:defRPr sz="1200">
                <a:solidFill>
                  <a:schemeClr val="tx1"/>
                </a:solidFill>
                <a:latin typeface="Calibri" pitchFamily="34" charset="0"/>
              </a:defRPr>
            </a:lvl4pPr>
            <a:lvl5pPr marL="2017369" indent="-222768" defTabSz="912879" eaLnBrk="0" hangingPunct="0">
              <a:spcBef>
                <a:spcPct val="30000"/>
              </a:spcBef>
              <a:defRPr sz="1200">
                <a:solidFill>
                  <a:schemeClr val="tx1"/>
                </a:solidFill>
                <a:latin typeface="Calibri" pitchFamily="34" charset="0"/>
              </a:defRPr>
            </a:lvl5pPr>
            <a:lvl6pPr marL="2466020" indent="-222768" defTabSz="912879" eaLnBrk="0" fontAlgn="base" hangingPunct="0">
              <a:spcBef>
                <a:spcPct val="30000"/>
              </a:spcBef>
              <a:spcAft>
                <a:spcPct val="0"/>
              </a:spcAft>
              <a:defRPr sz="1200">
                <a:solidFill>
                  <a:schemeClr val="tx1"/>
                </a:solidFill>
                <a:latin typeface="Calibri" pitchFamily="34" charset="0"/>
              </a:defRPr>
            </a:lvl6pPr>
            <a:lvl7pPr marL="2914670" indent="-222768" defTabSz="912879" eaLnBrk="0" fontAlgn="base" hangingPunct="0">
              <a:spcBef>
                <a:spcPct val="30000"/>
              </a:spcBef>
              <a:spcAft>
                <a:spcPct val="0"/>
              </a:spcAft>
              <a:defRPr sz="1200">
                <a:solidFill>
                  <a:schemeClr val="tx1"/>
                </a:solidFill>
                <a:latin typeface="Calibri" pitchFamily="34" charset="0"/>
              </a:defRPr>
            </a:lvl7pPr>
            <a:lvl8pPr marL="3363320" indent="-222768" defTabSz="912879" eaLnBrk="0" fontAlgn="base" hangingPunct="0">
              <a:spcBef>
                <a:spcPct val="30000"/>
              </a:spcBef>
              <a:spcAft>
                <a:spcPct val="0"/>
              </a:spcAft>
              <a:defRPr sz="1200">
                <a:solidFill>
                  <a:schemeClr val="tx1"/>
                </a:solidFill>
                <a:latin typeface="Calibri" pitchFamily="34" charset="0"/>
              </a:defRPr>
            </a:lvl8pPr>
            <a:lvl9pPr marL="3811971" indent="-222768" defTabSz="912879" eaLnBrk="0" fontAlgn="base" hangingPunct="0">
              <a:spcBef>
                <a:spcPct val="30000"/>
              </a:spcBef>
              <a:spcAft>
                <a:spcPct val="0"/>
              </a:spcAft>
              <a:defRPr sz="1200">
                <a:solidFill>
                  <a:schemeClr val="tx1"/>
                </a:solidFill>
                <a:latin typeface="Calibri" pitchFamily="34" charset="0"/>
              </a:defRPr>
            </a:lvl9pPr>
          </a:lstStyle>
          <a:p>
            <a:pPr>
              <a:spcBef>
                <a:spcPct val="0"/>
              </a:spcBef>
            </a:pPr>
            <a:fld id="{4D4B46DB-3C2F-4B74-811E-DE83B6FD1818}" type="slidenum">
              <a:rPr lang="en-US" altLang="en-US" smtClean="0">
                <a:latin typeface="Arial" charset="0"/>
              </a:rPr>
              <a:pPr>
                <a:spcBef>
                  <a:spcPct val="0"/>
                </a:spcBef>
              </a:pPr>
              <a:t>46</a:t>
            </a:fld>
            <a:endParaRPr lang="en-US" altLang="en-US" smtClean="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56081">
              <a:defRPr/>
            </a:pPr>
            <a:r>
              <a:rPr lang="en-US" altLang="en-US" dirty="0" smtClean="0">
                <a:solidFill>
                  <a:srgbClr val="000000"/>
                </a:solidFill>
                <a:latin typeface="Times New Roman" pitchFamily="18" charset="0"/>
                <a:ea typeface="Calibri" pitchFamily="34" charset="0"/>
                <a:cs typeface="Times New Roman" pitchFamily="18" charset="0"/>
                <a:sym typeface="Calibri" pitchFamily="34" charset="0"/>
              </a:rPr>
              <a:t>We’re asking people to campaign for great childhoods!</a:t>
            </a:r>
          </a:p>
          <a:p>
            <a:pPr marL="56081">
              <a:defRPr/>
            </a:pPr>
            <a:endParaRPr lang="en-US" altLang="en-US" dirty="0" smtClean="0">
              <a:solidFill>
                <a:srgbClr val="000000"/>
              </a:solidFill>
              <a:latin typeface="Times New Roman" pitchFamily="18" charset="0"/>
              <a:ea typeface="Calibri" pitchFamily="34" charset="0"/>
              <a:cs typeface="Times New Roman" pitchFamily="18" charset="0"/>
              <a:sym typeface="Calibri" pitchFamily="34" charset="0"/>
            </a:endParaRPr>
          </a:p>
          <a:p>
            <a:pPr marL="56081">
              <a:defRPr/>
            </a:pPr>
            <a:r>
              <a:rPr lang="en-US" altLang="en-US" dirty="0" smtClean="0">
                <a:solidFill>
                  <a:srgbClr val="000000"/>
                </a:solidFill>
                <a:latin typeface="Times New Roman" pitchFamily="18" charset="0"/>
                <a:ea typeface="Calibri" pitchFamily="34" charset="0"/>
                <a:cs typeface="Times New Roman" pitchFamily="18" charset="0"/>
                <a:sym typeface="Calibri" pitchFamily="34" charset="0"/>
              </a:rPr>
              <a:t>We know that investing wisely in the </a:t>
            </a:r>
            <a:r>
              <a:rPr lang="en-US" altLang="en-US" dirty="0" smtClean="0">
                <a:latin typeface="Times New Roman" pitchFamily="18" charset="0"/>
                <a:ea typeface="Calibri" pitchFamily="34" charset="0"/>
                <a:cs typeface="Times New Roman" pitchFamily="18" charset="0"/>
              </a:rPr>
              <a:t>programs, strategies, and policies that promote child well-being, benefits us all through a lifetime of productivity and responsible citizenship for today’s children.</a:t>
            </a:r>
          </a:p>
          <a:p>
            <a:pPr marL="56081">
              <a:defRPr/>
            </a:pPr>
            <a:endParaRPr lang="en-US" altLang="en-US" dirty="0" smtClean="0">
              <a:latin typeface="Times New Roman" pitchFamily="18" charset="0"/>
              <a:ea typeface="Calibri" pitchFamily="34" charset="0"/>
              <a:cs typeface="Times New Roman" pitchFamily="18" charset="0"/>
            </a:endParaRPr>
          </a:p>
          <a:p>
            <a:pPr>
              <a:defRPr/>
            </a:pPr>
            <a:r>
              <a:rPr lang="en-US" dirty="0" smtClean="0"/>
              <a:t>This election year, we ask you to join us in campaigning for great childhoods by advocating for programs and policies that put children and families first at the polls. </a:t>
            </a:r>
          </a:p>
          <a:p>
            <a:pPr>
              <a:defRPr/>
            </a:pPr>
            <a:r>
              <a:rPr lang="en-US" dirty="0" smtClean="0"/>
              <a:t> </a:t>
            </a:r>
          </a:p>
          <a:p>
            <a:pPr>
              <a:defRPr/>
            </a:pPr>
            <a:r>
              <a:rPr lang="en-US" dirty="0" smtClean="0"/>
              <a:t>Ask your county commissioners, city council members, and state and federal representatives and senators to support great childhoods by:</a:t>
            </a:r>
          </a:p>
          <a:p>
            <a:pPr marL="56081">
              <a:defRPr/>
            </a:pPr>
            <a:endParaRPr lang="en-US" altLang="en-US" dirty="0" smtClean="0">
              <a:latin typeface="Times New Roman" pitchFamily="18" charset="0"/>
              <a:ea typeface="Calibri" pitchFamily="34" charset="0"/>
              <a:cs typeface="Times New Roman" pitchFamily="18" charset="0"/>
            </a:endParaRP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fld id="{138BC19D-8041-4943-A3EA-1274EABD6024}" type="slidenum">
              <a:rPr lang="en-US" altLang="en-US" smtClean="0"/>
              <a:pPr/>
              <a:t>47</a:t>
            </a:fld>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36488" indent="-336488">
              <a:buFontTx/>
              <a:buChar char="•"/>
            </a:pPr>
            <a:r>
              <a:rPr lang="en-US" altLang="en-US" smtClean="0"/>
              <a:t>Prevent Child Abuse North Carolina: links to online course, information about our work and ways to get involved, and links to research, statistics, and resources</a:t>
            </a:r>
          </a:p>
          <a:p>
            <a:pPr marL="336488" indent="-336488">
              <a:buFontTx/>
              <a:buChar char="•"/>
            </a:pPr>
            <a:endParaRPr lang="en-US" altLang="en-US" smtClean="0"/>
          </a:p>
          <a:p>
            <a:pPr marL="336488" indent="-336488">
              <a:buFontTx/>
              <a:buChar char="•"/>
            </a:pPr>
            <a:r>
              <a:rPr lang="en-US" altLang="en-US" smtClean="0"/>
              <a:t>Division of Child Development and Early Education (DCDEE): to make a report of suspected abuse by a child care provider</a:t>
            </a:r>
          </a:p>
          <a:p>
            <a:pPr marL="336488" indent="-336488">
              <a:buFontTx/>
              <a:buChar char="•"/>
            </a:pPr>
            <a:endParaRPr lang="en-US" altLang="en-US" smtClean="0"/>
          </a:p>
          <a:p>
            <a:pPr marL="336488" indent="-336488">
              <a:buFontTx/>
              <a:buChar char="•"/>
            </a:pPr>
            <a:r>
              <a:rPr lang="en-US" altLang="en-US" smtClean="0"/>
              <a:t>Division of Social Services: link to County DSS directory to make a report of suspected abuse by a parent or family member</a:t>
            </a:r>
          </a:p>
          <a:p>
            <a:pPr marL="336488" indent="-336488">
              <a:buFontTx/>
              <a:buChar char="•"/>
            </a:pPr>
            <a:endParaRPr lang="en-US" altLang="en-US" smtClean="0"/>
          </a:p>
          <a:p>
            <a:pPr marL="336488" indent="-336488">
              <a:buFontTx/>
              <a:buChar char="•"/>
            </a:pPr>
            <a:r>
              <a:rPr lang="en-US" altLang="en-US" smtClean="0"/>
              <a:t> Child Welfare Information Gateway: more information about Protective Factors</a:t>
            </a:r>
          </a:p>
          <a:p>
            <a:pPr marL="336488" indent="-336488">
              <a:buFontTx/>
              <a:buChar char="•"/>
            </a:pPr>
            <a:endParaRPr lang="en-US" altLang="en-US" smtClean="0"/>
          </a:p>
          <a:p>
            <a:pPr marL="336488" indent="-336488">
              <a:buFontTx/>
              <a:buChar char="•"/>
            </a:pPr>
            <a:r>
              <a:rPr lang="en-US" altLang="en-US" smtClean="0"/>
              <a:t>Center for the Study of Social Policy: more information about Protective Factors</a:t>
            </a: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fld id="{B541C910-E6A9-4844-A9E9-E1713F09A946}" type="slidenum">
              <a:rPr lang="en-US" altLang="en-US" smtClean="0"/>
              <a:pPr/>
              <a:t>48</a:t>
            </a:fld>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Calibri" pitchFamily="34" charset="0"/>
              </a:defRPr>
            </a:lvl1pPr>
            <a:lvl2pPr marL="729057" indent="-280406" defTabSz="914437" eaLnBrk="0" hangingPunct="0">
              <a:spcBef>
                <a:spcPct val="30000"/>
              </a:spcBef>
              <a:defRPr sz="1200">
                <a:solidFill>
                  <a:schemeClr val="tx1"/>
                </a:solidFill>
                <a:latin typeface="Calibri" pitchFamily="34" charset="0"/>
              </a:defRPr>
            </a:lvl2pPr>
            <a:lvl3pPr marL="1121626" indent="-224325" defTabSz="914437" eaLnBrk="0" hangingPunct="0">
              <a:spcBef>
                <a:spcPct val="30000"/>
              </a:spcBef>
              <a:defRPr sz="1200">
                <a:solidFill>
                  <a:schemeClr val="tx1"/>
                </a:solidFill>
                <a:latin typeface="Calibri" pitchFamily="34" charset="0"/>
              </a:defRPr>
            </a:lvl3pPr>
            <a:lvl4pPr marL="1570276" indent="-224325" defTabSz="914437" eaLnBrk="0" hangingPunct="0">
              <a:spcBef>
                <a:spcPct val="30000"/>
              </a:spcBef>
              <a:defRPr sz="1200">
                <a:solidFill>
                  <a:schemeClr val="tx1"/>
                </a:solidFill>
                <a:latin typeface="Calibri" pitchFamily="34" charset="0"/>
              </a:defRPr>
            </a:lvl4pPr>
            <a:lvl5pPr marL="2018927" indent="-224325" defTabSz="914437" eaLnBrk="0" hangingPunct="0">
              <a:spcBef>
                <a:spcPct val="30000"/>
              </a:spcBef>
              <a:defRPr sz="1200">
                <a:solidFill>
                  <a:schemeClr val="tx1"/>
                </a:solidFill>
                <a:latin typeface="Calibri" pitchFamily="34" charset="0"/>
              </a:defRPr>
            </a:lvl5pPr>
            <a:lvl6pPr marL="2467577" indent="-224325" defTabSz="914437" eaLnBrk="0" fontAlgn="base" hangingPunct="0">
              <a:spcBef>
                <a:spcPct val="30000"/>
              </a:spcBef>
              <a:spcAft>
                <a:spcPct val="0"/>
              </a:spcAft>
              <a:defRPr sz="1200">
                <a:solidFill>
                  <a:schemeClr val="tx1"/>
                </a:solidFill>
                <a:latin typeface="Calibri" pitchFamily="34" charset="0"/>
              </a:defRPr>
            </a:lvl6pPr>
            <a:lvl7pPr marL="2916227" indent="-224325" defTabSz="914437" eaLnBrk="0" fontAlgn="base" hangingPunct="0">
              <a:spcBef>
                <a:spcPct val="30000"/>
              </a:spcBef>
              <a:spcAft>
                <a:spcPct val="0"/>
              </a:spcAft>
              <a:defRPr sz="1200">
                <a:solidFill>
                  <a:schemeClr val="tx1"/>
                </a:solidFill>
                <a:latin typeface="Calibri" pitchFamily="34" charset="0"/>
              </a:defRPr>
            </a:lvl7pPr>
            <a:lvl8pPr marL="3364878" indent="-224325" defTabSz="914437" eaLnBrk="0" fontAlgn="base" hangingPunct="0">
              <a:spcBef>
                <a:spcPct val="30000"/>
              </a:spcBef>
              <a:spcAft>
                <a:spcPct val="0"/>
              </a:spcAft>
              <a:defRPr sz="1200">
                <a:solidFill>
                  <a:schemeClr val="tx1"/>
                </a:solidFill>
                <a:latin typeface="Calibri" pitchFamily="34" charset="0"/>
              </a:defRPr>
            </a:lvl8pPr>
            <a:lvl9pPr marL="3813528" indent="-224325" defTabSz="914437" eaLnBrk="0" fontAlgn="base" hangingPunct="0">
              <a:spcBef>
                <a:spcPct val="30000"/>
              </a:spcBef>
              <a:spcAft>
                <a:spcPct val="0"/>
              </a:spcAft>
              <a:defRPr sz="1200">
                <a:solidFill>
                  <a:schemeClr val="tx1"/>
                </a:solidFill>
                <a:latin typeface="Calibri" pitchFamily="34" charset="0"/>
              </a:defRPr>
            </a:lvl9pPr>
          </a:lstStyle>
          <a:p>
            <a:pPr>
              <a:spcBef>
                <a:spcPct val="0"/>
              </a:spcBef>
            </a:pPr>
            <a:fld id="{30C00FD0-D15D-44BC-AFD6-FB610499CF67}" type="slidenum">
              <a:rPr lang="en-US" altLang="en-US" smtClean="0">
                <a:latin typeface="Arial" charset="0"/>
              </a:rPr>
              <a:pPr>
                <a:spcBef>
                  <a:spcPct val="0"/>
                </a:spcBef>
              </a:pPr>
              <a:t>49</a:t>
            </a:fld>
            <a:endParaRPr lang="en-US" altLang="en-US"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Calibri" pitchFamily="34" charset="0"/>
              </a:defRPr>
            </a:lvl1pPr>
            <a:lvl2pPr marL="729057" indent="-280406" defTabSz="914437" eaLnBrk="0" hangingPunct="0">
              <a:spcBef>
                <a:spcPct val="30000"/>
              </a:spcBef>
              <a:defRPr sz="1200">
                <a:solidFill>
                  <a:schemeClr val="tx1"/>
                </a:solidFill>
                <a:latin typeface="Calibri" pitchFamily="34" charset="0"/>
              </a:defRPr>
            </a:lvl2pPr>
            <a:lvl3pPr marL="1121626" indent="-224325" defTabSz="914437" eaLnBrk="0" hangingPunct="0">
              <a:spcBef>
                <a:spcPct val="30000"/>
              </a:spcBef>
              <a:defRPr sz="1200">
                <a:solidFill>
                  <a:schemeClr val="tx1"/>
                </a:solidFill>
                <a:latin typeface="Calibri" pitchFamily="34" charset="0"/>
              </a:defRPr>
            </a:lvl3pPr>
            <a:lvl4pPr marL="1570276" indent="-224325" defTabSz="914437" eaLnBrk="0" hangingPunct="0">
              <a:spcBef>
                <a:spcPct val="30000"/>
              </a:spcBef>
              <a:defRPr sz="1200">
                <a:solidFill>
                  <a:schemeClr val="tx1"/>
                </a:solidFill>
                <a:latin typeface="Calibri" pitchFamily="34" charset="0"/>
              </a:defRPr>
            </a:lvl4pPr>
            <a:lvl5pPr marL="2018927" indent="-224325" defTabSz="914437" eaLnBrk="0" hangingPunct="0">
              <a:spcBef>
                <a:spcPct val="30000"/>
              </a:spcBef>
              <a:defRPr sz="1200">
                <a:solidFill>
                  <a:schemeClr val="tx1"/>
                </a:solidFill>
                <a:latin typeface="Calibri" pitchFamily="34" charset="0"/>
              </a:defRPr>
            </a:lvl5pPr>
            <a:lvl6pPr marL="2467577" indent="-224325" defTabSz="914437" eaLnBrk="0" fontAlgn="base" hangingPunct="0">
              <a:spcBef>
                <a:spcPct val="30000"/>
              </a:spcBef>
              <a:spcAft>
                <a:spcPct val="0"/>
              </a:spcAft>
              <a:defRPr sz="1200">
                <a:solidFill>
                  <a:schemeClr val="tx1"/>
                </a:solidFill>
                <a:latin typeface="Calibri" pitchFamily="34" charset="0"/>
              </a:defRPr>
            </a:lvl6pPr>
            <a:lvl7pPr marL="2916227" indent="-224325" defTabSz="914437" eaLnBrk="0" fontAlgn="base" hangingPunct="0">
              <a:spcBef>
                <a:spcPct val="30000"/>
              </a:spcBef>
              <a:spcAft>
                <a:spcPct val="0"/>
              </a:spcAft>
              <a:defRPr sz="1200">
                <a:solidFill>
                  <a:schemeClr val="tx1"/>
                </a:solidFill>
                <a:latin typeface="Calibri" pitchFamily="34" charset="0"/>
              </a:defRPr>
            </a:lvl7pPr>
            <a:lvl8pPr marL="3364878" indent="-224325" defTabSz="914437" eaLnBrk="0" fontAlgn="base" hangingPunct="0">
              <a:spcBef>
                <a:spcPct val="30000"/>
              </a:spcBef>
              <a:spcAft>
                <a:spcPct val="0"/>
              </a:spcAft>
              <a:defRPr sz="1200">
                <a:solidFill>
                  <a:schemeClr val="tx1"/>
                </a:solidFill>
                <a:latin typeface="Calibri" pitchFamily="34" charset="0"/>
              </a:defRPr>
            </a:lvl8pPr>
            <a:lvl9pPr marL="3813528" indent="-224325" defTabSz="914437" eaLnBrk="0" fontAlgn="base" hangingPunct="0">
              <a:spcBef>
                <a:spcPct val="30000"/>
              </a:spcBef>
              <a:spcAft>
                <a:spcPct val="0"/>
              </a:spcAft>
              <a:defRPr sz="1200">
                <a:solidFill>
                  <a:schemeClr val="tx1"/>
                </a:solidFill>
                <a:latin typeface="Calibri" pitchFamily="34" charset="0"/>
              </a:defRPr>
            </a:lvl9pPr>
          </a:lstStyle>
          <a:p>
            <a:pPr>
              <a:spcBef>
                <a:spcPct val="0"/>
              </a:spcBef>
            </a:pPr>
            <a:fld id="{D170194E-434D-453A-AD35-011FEF8F6239}" type="slidenum">
              <a:rPr lang="en-US" altLang="en-US" smtClean="0">
                <a:latin typeface="Arial" charset="0"/>
              </a:rPr>
              <a:pPr>
                <a:spcBef>
                  <a:spcPct val="0"/>
                </a:spcBef>
              </a:pPr>
              <a:t>50</a:t>
            </a:fld>
            <a:endParaRPr lang="en-US" altLang="en-US" smtClean="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Calibri" pitchFamily="34" charset="0"/>
              </a:defRPr>
            </a:lvl1pPr>
            <a:lvl2pPr marL="729057" indent="-280406" defTabSz="914437" eaLnBrk="0" hangingPunct="0">
              <a:spcBef>
                <a:spcPct val="30000"/>
              </a:spcBef>
              <a:defRPr sz="1200">
                <a:solidFill>
                  <a:schemeClr val="tx1"/>
                </a:solidFill>
                <a:latin typeface="Calibri" pitchFamily="34" charset="0"/>
              </a:defRPr>
            </a:lvl2pPr>
            <a:lvl3pPr marL="1121626" indent="-224325" defTabSz="914437" eaLnBrk="0" hangingPunct="0">
              <a:spcBef>
                <a:spcPct val="30000"/>
              </a:spcBef>
              <a:defRPr sz="1200">
                <a:solidFill>
                  <a:schemeClr val="tx1"/>
                </a:solidFill>
                <a:latin typeface="Calibri" pitchFamily="34" charset="0"/>
              </a:defRPr>
            </a:lvl3pPr>
            <a:lvl4pPr marL="1570276" indent="-224325" defTabSz="914437" eaLnBrk="0" hangingPunct="0">
              <a:spcBef>
                <a:spcPct val="30000"/>
              </a:spcBef>
              <a:defRPr sz="1200">
                <a:solidFill>
                  <a:schemeClr val="tx1"/>
                </a:solidFill>
                <a:latin typeface="Calibri" pitchFamily="34" charset="0"/>
              </a:defRPr>
            </a:lvl4pPr>
            <a:lvl5pPr marL="2018927" indent="-224325" defTabSz="914437" eaLnBrk="0" hangingPunct="0">
              <a:spcBef>
                <a:spcPct val="30000"/>
              </a:spcBef>
              <a:defRPr sz="1200">
                <a:solidFill>
                  <a:schemeClr val="tx1"/>
                </a:solidFill>
                <a:latin typeface="Calibri" pitchFamily="34" charset="0"/>
              </a:defRPr>
            </a:lvl5pPr>
            <a:lvl6pPr marL="2467577" indent="-224325" defTabSz="914437" eaLnBrk="0" fontAlgn="base" hangingPunct="0">
              <a:spcBef>
                <a:spcPct val="30000"/>
              </a:spcBef>
              <a:spcAft>
                <a:spcPct val="0"/>
              </a:spcAft>
              <a:defRPr sz="1200">
                <a:solidFill>
                  <a:schemeClr val="tx1"/>
                </a:solidFill>
                <a:latin typeface="Calibri" pitchFamily="34" charset="0"/>
              </a:defRPr>
            </a:lvl6pPr>
            <a:lvl7pPr marL="2916227" indent="-224325" defTabSz="914437" eaLnBrk="0" fontAlgn="base" hangingPunct="0">
              <a:spcBef>
                <a:spcPct val="30000"/>
              </a:spcBef>
              <a:spcAft>
                <a:spcPct val="0"/>
              </a:spcAft>
              <a:defRPr sz="1200">
                <a:solidFill>
                  <a:schemeClr val="tx1"/>
                </a:solidFill>
                <a:latin typeface="Calibri" pitchFamily="34" charset="0"/>
              </a:defRPr>
            </a:lvl7pPr>
            <a:lvl8pPr marL="3364878" indent="-224325" defTabSz="914437" eaLnBrk="0" fontAlgn="base" hangingPunct="0">
              <a:spcBef>
                <a:spcPct val="30000"/>
              </a:spcBef>
              <a:spcAft>
                <a:spcPct val="0"/>
              </a:spcAft>
              <a:defRPr sz="1200">
                <a:solidFill>
                  <a:schemeClr val="tx1"/>
                </a:solidFill>
                <a:latin typeface="Calibri" pitchFamily="34" charset="0"/>
              </a:defRPr>
            </a:lvl8pPr>
            <a:lvl9pPr marL="3813528" indent="-224325" defTabSz="914437" eaLnBrk="0" fontAlgn="base" hangingPunct="0">
              <a:spcBef>
                <a:spcPct val="30000"/>
              </a:spcBef>
              <a:spcAft>
                <a:spcPct val="0"/>
              </a:spcAft>
              <a:defRPr sz="1200">
                <a:solidFill>
                  <a:schemeClr val="tx1"/>
                </a:solidFill>
                <a:latin typeface="Calibri" pitchFamily="34" charset="0"/>
              </a:defRPr>
            </a:lvl9pPr>
          </a:lstStyle>
          <a:p>
            <a:pPr>
              <a:spcBef>
                <a:spcPct val="0"/>
              </a:spcBef>
            </a:pPr>
            <a:fld id="{5C1D5C6C-4874-43C5-AE3B-FF619DB1B93E}" type="slidenum">
              <a:rPr lang="en-US" altLang="en-US" smtClean="0">
                <a:latin typeface="Arial" charset="0"/>
              </a:rPr>
              <a:pPr>
                <a:spcBef>
                  <a:spcPct val="0"/>
                </a:spcBef>
              </a:pPr>
              <a:t>51</a:t>
            </a:fld>
            <a:endParaRPr lang="en-US" alt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children are our future parents, workers, and leaders, and they need safe, stable, nurturing environments that foster their healthy growth and </a:t>
            </a:r>
            <a:r>
              <a:rPr lang="en-US" dirty="0" err="1"/>
              <a:t>devevlopment</a:t>
            </a:r>
            <a:r>
              <a:rPr lang="en-US" dirty="0"/>
              <a:t>. Adverse experiences in childhood disrupt normal child development, negatively impacting their brain architecture. Such impairment leaves children vulnerable and without a strong foundation for future growth. Many children and adolescents adopt risky health and social behaviors such as drinking, overeating, smoking and sexual promiscuity as a means of coping with the traumas they have experienced. Eventually, these risky behaviors translate into poor health, disease, disability and early death.</a:t>
            </a:r>
          </a:p>
        </p:txBody>
      </p:sp>
      <p:sp>
        <p:nvSpPr>
          <p:cNvPr id="4" name="Slide Number Placeholder 3"/>
          <p:cNvSpPr>
            <a:spLocks noGrp="1"/>
          </p:cNvSpPr>
          <p:nvPr>
            <p:ph type="sldNum" sz="quarter" idx="10"/>
          </p:nvPr>
        </p:nvSpPr>
        <p:spPr/>
        <p:txBody>
          <a:bodyPr/>
          <a:lstStyle/>
          <a:p>
            <a:fld id="{0A658BC3-8E85-9444-AA76-AB3127FDFB45}" type="slidenum">
              <a:rPr lang="en-US" smtClean="0"/>
              <a:t>5</a:t>
            </a:fld>
            <a:endParaRPr lang="en-US"/>
          </a:p>
        </p:txBody>
      </p:sp>
    </p:spTree>
    <p:extLst>
      <p:ext uri="{BB962C8B-B14F-4D97-AF65-F5344CB8AC3E}">
        <p14:creationId xmlns:p14="http://schemas.microsoft.com/office/powerpoint/2010/main" val="50106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6FA9FF-6DB0-412A-9D7A-48C78D7FD1D2}" type="slidenum">
              <a:rPr lang="en-US" smtClean="0"/>
              <a:t>6</a:t>
            </a:fld>
            <a:endParaRPr lang="en-US"/>
          </a:p>
        </p:txBody>
      </p:sp>
    </p:spTree>
    <p:extLst>
      <p:ext uri="{BB962C8B-B14F-4D97-AF65-F5344CB8AC3E}">
        <p14:creationId xmlns:p14="http://schemas.microsoft.com/office/powerpoint/2010/main" val="1142072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solidFill>
            <a:srgbClr val="FFFFFF"/>
          </a:solidFill>
          <a:ln/>
        </p:spPr>
      </p:sp>
      <p:sp>
        <p:nvSpPr>
          <p:cNvPr id="3277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6081"/>
            <a:r>
              <a:rPr lang="en-US" altLang="en-US" smtClean="0">
                <a:solidFill>
                  <a:srgbClr val="000000"/>
                </a:solidFill>
                <a:latin typeface="Times New Roman" pitchFamily="18" charset="0"/>
                <a:ea typeface="Calibri" pitchFamily="34" charset="0"/>
                <a:cs typeface="Times New Roman" pitchFamily="18" charset="0"/>
                <a:sym typeface="Calibri" pitchFamily="34" charset="0"/>
              </a:rPr>
              <a:t>When building a house we all know the importance of a sturdy foundation…</a:t>
            </a:r>
          </a:p>
          <a:p>
            <a:pPr marL="56081"/>
            <a:endParaRPr lang="en-US" altLang="en-US" smtClean="0">
              <a:solidFill>
                <a:srgbClr val="000000"/>
              </a:solidFill>
              <a:latin typeface="Times New Roman" pitchFamily="18" charset="0"/>
              <a:ea typeface="Calibri" pitchFamily="34" charset="0"/>
              <a:cs typeface="Times New Roman" pitchFamily="18" charset="0"/>
              <a:sym typeface="Calibri" pitchFamily="34" charset="0"/>
            </a:endParaRPr>
          </a:p>
          <a:p>
            <a:pPr marL="56081"/>
            <a:r>
              <a:rPr lang="en-US" altLang="en-US" smtClean="0">
                <a:solidFill>
                  <a:srgbClr val="000000"/>
                </a:solidFill>
                <a:latin typeface="Times New Roman" pitchFamily="18" charset="0"/>
                <a:ea typeface="Calibri" pitchFamily="34" charset="0"/>
                <a:cs typeface="Times New Roman" pitchFamily="18" charset="0"/>
                <a:sym typeface="Calibri" pitchFamily="34" charset="0"/>
              </a:rPr>
              <a:t>it’s the key to everything that comes later…. </a:t>
            </a:r>
          </a:p>
          <a:p>
            <a:pPr marL="56081"/>
            <a:endParaRPr lang="en-US" altLang="en-US" smtClean="0">
              <a:solidFill>
                <a:srgbClr val="000000"/>
              </a:solidFill>
              <a:latin typeface="Times New Roman" pitchFamily="18" charset="0"/>
              <a:ea typeface="Calibri" pitchFamily="34" charset="0"/>
              <a:cs typeface="Times New Roman" pitchFamily="18" charset="0"/>
              <a:sym typeface="Calibri" pitchFamily="34" charset="0"/>
            </a:endParaRPr>
          </a:p>
          <a:p>
            <a:pPr marL="56081"/>
            <a:r>
              <a:rPr lang="en-US" altLang="en-US" smtClean="0">
                <a:solidFill>
                  <a:srgbClr val="000000"/>
                </a:solidFill>
                <a:latin typeface="Times New Roman" pitchFamily="18" charset="0"/>
                <a:ea typeface="Calibri" pitchFamily="34" charset="0"/>
                <a:cs typeface="Times New Roman" pitchFamily="18" charset="0"/>
                <a:sym typeface="Calibri" pitchFamily="34" charset="0"/>
              </a:rPr>
              <a:t>Like a house, as a child’s brain grows, the quality of the architecture establishes either a sturdy or a fragile foundation for all of the development that follows.</a:t>
            </a:r>
          </a:p>
          <a:p>
            <a:pPr marL="56081"/>
            <a:endParaRPr lang="en-US" altLang="en-US" smtClean="0">
              <a:solidFill>
                <a:srgbClr val="000000"/>
              </a:solidFill>
              <a:latin typeface="Times New Roman" pitchFamily="18" charset="0"/>
              <a:ea typeface="Calibri" pitchFamily="34" charset="0"/>
              <a:cs typeface="Times New Roman" pitchFamily="18" charset="0"/>
              <a:sym typeface="Calibri" pitchFamily="34" charset="0"/>
            </a:endParaRPr>
          </a:p>
          <a:p>
            <a:pPr marL="56081"/>
            <a:endParaRPr lang="en-US" altLang="en-US" smtClean="0">
              <a:solidFill>
                <a:srgbClr val="000000"/>
              </a:solidFill>
              <a:latin typeface="Times New Roman" pitchFamily="18" charset="0"/>
              <a:ea typeface="Calibri" pitchFamily="34" charset="0"/>
              <a:cs typeface="Times New Roman" pitchFamily="18" charset="0"/>
              <a:sym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400" dirty="0">
                <a:latin typeface="Times New Roman" pitchFamily="18" charset="0"/>
                <a:cs typeface="Times New Roman" pitchFamily="18" charset="0"/>
              </a:rPr>
              <a:t>The Adverse Childhood Experiences (ACE) Study is one of the largest investigations to study the link between adverse experiences in childhood and health and well-being later in life. </a:t>
            </a:r>
          </a:p>
          <a:p>
            <a:pPr>
              <a:defRPr/>
            </a:pPr>
            <a:endParaRPr lang="en-US" sz="1400" dirty="0">
              <a:latin typeface="Times New Roman" pitchFamily="18" charset="0"/>
              <a:cs typeface="Times New Roman" pitchFamily="18" charset="0"/>
            </a:endParaRPr>
          </a:p>
          <a:p>
            <a:pPr>
              <a:defRPr/>
            </a:pPr>
            <a:r>
              <a:rPr lang="en-US" sz="1400" dirty="0">
                <a:latin typeface="Times New Roman" pitchFamily="18" charset="0"/>
                <a:cs typeface="Times New Roman" pitchFamily="18" charset="0"/>
              </a:rPr>
              <a:t>Using data from 17,000 participants, the study which was conducted by the Centers for Disease Control (CDC) and Kaiser Permanente, demonstrates that trauma and adverse experiences during childhood are major risk factors for the leading causes of illness and death among adults in United States, as well as for poor quality of life.</a:t>
            </a:r>
          </a:p>
          <a:p>
            <a:pPr>
              <a:defRPr/>
            </a:pPr>
            <a:endParaRPr lang="en-US" sz="1400" dirty="0">
              <a:latin typeface="Times New Roman" pitchFamily="18" charset="0"/>
              <a:cs typeface="Times New Roman" pitchFamily="18" charset="0"/>
            </a:endParaRPr>
          </a:p>
          <a:p>
            <a:pPr>
              <a:defRPr/>
            </a:pPr>
            <a:r>
              <a:rPr lang="en-US" sz="1400" dirty="0">
                <a:latin typeface="Times New Roman" pitchFamily="18" charset="0"/>
                <a:cs typeface="Times New Roman" pitchFamily="18" charset="0"/>
              </a:rPr>
              <a:t>Diseases that have been linked to adverse childhood experiences include:</a:t>
            </a:r>
          </a:p>
          <a:p>
            <a:pPr>
              <a:defRPr/>
            </a:pPr>
            <a:endParaRPr lang="en-US" sz="1400" dirty="0">
              <a:latin typeface="Times New Roman" pitchFamily="18" charset="0"/>
              <a:cs typeface="Times New Roman" pitchFamily="18" charset="0"/>
            </a:endParaRPr>
          </a:p>
          <a:p>
            <a:pPr marL="280391" indent="-280391">
              <a:buFont typeface="Arial" pitchFamily="34" charset="0"/>
              <a:buChar char="•"/>
              <a:defRPr/>
            </a:pPr>
            <a:r>
              <a:rPr lang="en-US" sz="1400" dirty="0">
                <a:latin typeface="Times New Roman" pitchFamily="18" charset="0"/>
                <a:cs typeface="Times New Roman" pitchFamily="18" charset="0"/>
              </a:rPr>
              <a:t>Heart disease</a:t>
            </a:r>
          </a:p>
          <a:p>
            <a:pPr marL="280391" indent="-280391">
              <a:buFont typeface="Arial" pitchFamily="34" charset="0"/>
              <a:buChar char="•"/>
              <a:defRPr/>
            </a:pPr>
            <a:r>
              <a:rPr lang="en-US" sz="1400" dirty="0">
                <a:latin typeface="Times New Roman" pitchFamily="18" charset="0"/>
                <a:cs typeface="Times New Roman" pitchFamily="18" charset="0"/>
              </a:rPr>
              <a:t>Liver disease</a:t>
            </a:r>
          </a:p>
          <a:p>
            <a:pPr marL="280391" indent="-280391">
              <a:buFont typeface="Arial" pitchFamily="34" charset="0"/>
              <a:buChar char="•"/>
              <a:defRPr/>
            </a:pPr>
            <a:r>
              <a:rPr lang="en-US" sz="1400" dirty="0">
                <a:latin typeface="Times New Roman" pitchFamily="18" charset="0"/>
                <a:cs typeface="Times New Roman" pitchFamily="18" charset="0"/>
              </a:rPr>
              <a:t>Obesity</a:t>
            </a:r>
          </a:p>
          <a:p>
            <a:pPr marL="280391" indent="-280391">
              <a:buFont typeface="Arial" pitchFamily="34" charset="0"/>
              <a:buChar char="•"/>
              <a:defRPr/>
            </a:pPr>
            <a:r>
              <a:rPr lang="en-US" sz="1400" dirty="0">
                <a:latin typeface="Times New Roman" pitchFamily="18" charset="0"/>
                <a:cs typeface="Times New Roman" pitchFamily="18" charset="0"/>
              </a:rPr>
              <a:t>COPD</a:t>
            </a:r>
          </a:p>
          <a:p>
            <a:pPr marL="280391" indent="-280391">
              <a:buFont typeface="Arial" pitchFamily="34" charset="0"/>
              <a:buChar char="•"/>
              <a:defRPr/>
            </a:pPr>
            <a:r>
              <a:rPr lang="en-US" sz="1400" dirty="0">
                <a:latin typeface="Times New Roman" pitchFamily="18" charset="0"/>
                <a:cs typeface="Times New Roman" pitchFamily="18" charset="0"/>
              </a:rPr>
              <a:t>Migraines</a:t>
            </a:r>
          </a:p>
          <a:p>
            <a:pPr marL="280391" indent="-280391">
              <a:buFont typeface="Arial" pitchFamily="34" charset="0"/>
              <a:buChar char="•"/>
              <a:defRPr/>
            </a:pPr>
            <a:r>
              <a:rPr lang="en-US" sz="1400" dirty="0">
                <a:latin typeface="Times New Roman" pitchFamily="18" charset="0"/>
                <a:cs typeface="Times New Roman" pitchFamily="18" charset="0"/>
              </a:rPr>
              <a:t>Depression</a:t>
            </a:r>
          </a:p>
          <a:p>
            <a:pPr marL="280391" indent="-280391">
              <a:buFont typeface="Arial" pitchFamily="34" charset="0"/>
              <a:buChar char="•"/>
              <a:defRPr/>
            </a:pPr>
            <a:r>
              <a:rPr lang="en-US" sz="1400" dirty="0">
                <a:latin typeface="Times New Roman" pitchFamily="18" charset="0"/>
                <a:cs typeface="Times New Roman" pitchFamily="18" charset="0"/>
              </a:rPr>
              <a:t>Lung Cancer</a:t>
            </a:r>
          </a:p>
          <a:p>
            <a:pPr marL="280391" indent="-280391">
              <a:buFont typeface="Arial" pitchFamily="34" charset="0"/>
              <a:buChar char="•"/>
              <a:defRPr/>
            </a:pPr>
            <a:endParaRPr lang="en-US" sz="1400" dirty="0">
              <a:latin typeface="Times New Roman" pitchFamily="18" charset="0"/>
              <a:cs typeface="Times New Roman" pitchFamily="18" charset="0"/>
            </a:endParaRPr>
          </a:p>
          <a:p>
            <a:pPr>
              <a:defRPr/>
            </a:pPr>
            <a:r>
              <a:rPr lang="en-US" sz="1400" dirty="0">
                <a:latin typeface="Times New Roman" pitchFamily="18" charset="0"/>
                <a:cs typeface="Times New Roman" pitchFamily="18" charset="0"/>
              </a:rPr>
              <a:t>These adverse childhood experiences greatly affect the development of a child’s brain and how it develops which is why children who have experienced them have these problems later in life. But, the damage doesn’t end with the child. We’re all affected.</a:t>
            </a:r>
          </a:p>
          <a:p>
            <a:pPr>
              <a:defRPr/>
            </a:pPr>
            <a:endParaRPr lang="en-US" sz="1400" dirty="0">
              <a:latin typeface="Times New Roman" pitchFamily="18" charset="0"/>
              <a:cs typeface="Times New Roman" pitchFamily="18"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spcBef>
                <a:spcPct val="30000"/>
              </a:spcBef>
              <a:defRPr sz="1200">
                <a:solidFill>
                  <a:schemeClr val="tx1"/>
                </a:solidFill>
                <a:latin typeface="Calibri" pitchFamily="34" charset="0"/>
              </a:defRPr>
            </a:lvl1pPr>
            <a:lvl2pPr marL="727500" indent="-278849" defTabSz="912879" eaLnBrk="0" hangingPunct="0">
              <a:spcBef>
                <a:spcPct val="30000"/>
              </a:spcBef>
              <a:defRPr sz="1200">
                <a:solidFill>
                  <a:schemeClr val="tx1"/>
                </a:solidFill>
                <a:latin typeface="Calibri" pitchFamily="34" charset="0"/>
              </a:defRPr>
            </a:lvl2pPr>
            <a:lvl3pPr marL="1120069" indent="-222768" defTabSz="912879" eaLnBrk="0" hangingPunct="0">
              <a:spcBef>
                <a:spcPct val="30000"/>
              </a:spcBef>
              <a:defRPr sz="1200">
                <a:solidFill>
                  <a:schemeClr val="tx1"/>
                </a:solidFill>
                <a:latin typeface="Calibri" pitchFamily="34" charset="0"/>
              </a:defRPr>
            </a:lvl3pPr>
            <a:lvl4pPr marL="1568719" indent="-222768" defTabSz="912879" eaLnBrk="0" hangingPunct="0">
              <a:spcBef>
                <a:spcPct val="30000"/>
              </a:spcBef>
              <a:defRPr sz="1200">
                <a:solidFill>
                  <a:schemeClr val="tx1"/>
                </a:solidFill>
                <a:latin typeface="Calibri" pitchFamily="34" charset="0"/>
              </a:defRPr>
            </a:lvl4pPr>
            <a:lvl5pPr marL="2017369" indent="-222768" defTabSz="912879" eaLnBrk="0" hangingPunct="0">
              <a:spcBef>
                <a:spcPct val="30000"/>
              </a:spcBef>
              <a:defRPr sz="1200">
                <a:solidFill>
                  <a:schemeClr val="tx1"/>
                </a:solidFill>
                <a:latin typeface="Calibri" pitchFamily="34" charset="0"/>
              </a:defRPr>
            </a:lvl5pPr>
            <a:lvl6pPr marL="2466020" indent="-222768" defTabSz="912879" eaLnBrk="0" fontAlgn="base" hangingPunct="0">
              <a:spcBef>
                <a:spcPct val="30000"/>
              </a:spcBef>
              <a:spcAft>
                <a:spcPct val="0"/>
              </a:spcAft>
              <a:defRPr sz="1200">
                <a:solidFill>
                  <a:schemeClr val="tx1"/>
                </a:solidFill>
                <a:latin typeface="Calibri" pitchFamily="34" charset="0"/>
              </a:defRPr>
            </a:lvl6pPr>
            <a:lvl7pPr marL="2914670" indent="-222768" defTabSz="912879" eaLnBrk="0" fontAlgn="base" hangingPunct="0">
              <a:spcBef>
                <a:spcPct val="30000"/>
              </a:spcBef>
              <a:spcAft>
                <a:spcPct val="0"/>
              </a:spcAft>
              <a:defRPr sz="1200">
                <a:solidFill>
                  <a:schemeClr val="tx1"/>
                </a:solidFill>
                <a:latin typeface="Calibri" pitchFamily="34" charset="0"/>
              </a:defRPr>
            </a:lvl7pPr>
            <a:lvl8pPr marL="3363320" indent="-222768" defTabSz="912879" eaLnBrk="0" fontAlgn="base" hangingPunct="0">
              <a:spcBef>
                <a:spcPct val="30000"/>
              </a:spcBef>
              <a:spcAft>
                <a:spcPct val="0"/>
              </a:spcAft>
              <a:defRPr sz="1200">
                <a:solidFill>
                  <a:schemeClr val="tx1"/>
                </a:solidFill>
                <a:latin typeface="Calibri" pitchFamily="34" charset="0"/>
              </a:defRPr>
            </a:lvl8pPr>
            <a:lvl9pPr marL="3811971" indent="-222768" defTabSz="912879" eaLnBrk="0" fontAlgn="base" hangingPunct="0">
              <a:spcBef>
                <a:spcPct val="30000"/>
              </a:spcBef>
              <a:spcAft>
                <a:spcPct val="0"/>
              </a:spcAft>
              <a:defRPr sz="1200">
                <a:solidFill>
                  <a:schemeClr val="tx1"/>
                </a:solidFill>
                <a:latin typeface="Calibri" pitchFamily="34" charset="0"/>
              </a:defRPr>
            </a:lvl9pPr>
          </a:lstStyle>
          <a:p>
            <a:pPr>
              <a:spcBef>
                <a:spcPct val="0"/>
              </a:spcBef>
            </a:pPr>
            <a:fld id="{6AD0BA98-F652-459F-B69A-F16EB49E19DB}" type="slidenum">
              <a:rPr lang="en-US" altLang="en-US" smtClean="0">
                <a:latin typeface="Arial" charset="0"/>
              </a:rPr>
              <a:pPr>
                <a:spcBef>
                  <a:spcPct val="0"/>
                </a:spcBef>
              </a:pPr>
              <a:t>8</a:t>
            </a:fld>
            <a:endParaRPr lang="en-US" alt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6FA9FF-6DB0-412A-9D7A-48C78D7FD1D2}" type="slidenum">
              <a:rPr lang="en-US" smtClean="0"/>
              <a:t>9</a:t>
            </a:fld>
            <a:endParaRPr lang="en-US"/>
          </a:p>
        </p:txBody>
      </p:sp>
    </p:spTree>
    <p:extLst>
      <p:ext uri="{BB962C8B-B14F-4D97-AF65-F5344CB8AC3E}">
        <p14:creationId xmlns:p14="http://schemas.microsoft.com/office/powerpoint/2010/main" val="16066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9600" y="5519479"/>
            <a:ext cx="4437899" cy="1088588"/>
          </a:xfrm>
          <a:prstGeom prst="rect">
            <a:avLst/>
          </a:prstGeom>
        </p:spPr>
      </p:pic>
    </p:spTree>
    <p:extLst>
      <p:ext uri="{BB962C8B-B14F-4D97-AF65-F5344CB8AC3E}">
        <p14:creationId xmlns:p14="http://schemas.microsoft.com/office/powerpoint/2010/main" val="754579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77138"/>
            <a:ext cx="2151899" cy="527847"/>
          </a:xfrm>
          <a:prstGeom prst="rect">
            <a:avLst/>
          </a:prstGeom>
        </p:spPr>
      </p:pic>
    </p:spTree>
    <p:extLst>
      <p:ext uri="{BB962C8B-B14F-4D97-AF65-F5344CB8AC3E}">
        <p14:creationId xmlns:p14="http://schemas.microsoft.com/office/powerpoint/2010/main" val="2848778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77138"/>
            <a:ext cx="2151899" cy="527847"/>
          </a:xfrm>
          <a:prstGeom prst="rect">
            <a:avLst/>
          </a:prstGeom>
        </p:spPr>
      </p:pic>
    </p:spTree>
    <p:extLst>
      <p:ext uri="{BB962C8B-B14F-4D97-AF65-F5344CB8AC3E}">
        <p14:creationId xmlns:p14="http://schemas.microsoft.com/office/powerpoint/2010/main" val="1712354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base">
              <a:spcBef>
                <a:spcPct val="0"/>
              </a:spcBef>
              <a:spcAft>
                <a:spcPct val="0"/>
              </a:spcAft>
              <a:defRPr/>
            </a:pPr>
            <a:fld id="{B5137127-B042-4546-855C-29E07A844491}" type="datetimeFigureOut">
              <a:rPr lang="en-US">
                <a:solidFill>
                  <a:srgbClr val="000000"/>
                </a:solidFill>
              </a:rPr>
              <a:pPr fontAlgn="base">
                <a:spcBef>
                  <a:spcPct val="0"/>
                </a:spcBef>
                <a:spcAft>
                  <a:spcPct val="0"/>
                </a:spcAft>
                <a:defRPr/>
              </a:pPr>
              <a:t>8/24/2016</a:t>
            </a:fld>
            <a:endParaRPr lang="en-US">
              <a:solidFill>
                <a:srgbClr val="000000"/>
              </a:solidFill>
            </a:endParaRPr>
          </a:p>
        </p:txBody>
      </p:sp>
      <p:sp>
        <p:nvSpPr>
          <p:cNvPr id="7"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fontAlgn="base">
              <a:spcBef>
                <a:spcPct val="0"/>
              </a:spcBef>
              <a:spcAft>
                <a:spcPct val="0"/>
              </a:spcAft>
              <a:defRPr/>
            </a:pPr>
            <a:fld id="{6666EAD9-D562-4E3F-AF52-5A8C1BC229A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65287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24600"/>
            <a:ext cx="297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0"/>
            <a:ext cx="9144000" cy="6858000"/>
          </a:xfrm>
          <a:prstGeom prst="rect">
            <a:avLst/>
          </a:prstGeom>
          <a:noFill/>
          <a:ln w="57150">
            <a:solidFill>
              <a:srgbClr val="0026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le 7"/>
          <p:cNvSpPr>
            <a:spLocks noGrp="1"/>
          </p:cNvSpPr>
          <p:nvPr>
            <p:ph type="title"/>
          </p:nvPr>
        </p:nvSpPr>
        <p:spPr>
          <a:xfrm>
            <a:off x="457200" y="704850"/>
            <a:ext cx="8229600" cy="1143000"/>
          </a:xfrm>
          <a:prstGeom prst="rect">
            <a:avLst/>
          </a:prstGeom>
        </p:spPr>
        <p:txBody>
          <a:bodyPr/>
          <a:lstStyle>
            <a:lvl1pPr>
              <a:defRPr baseline="0">
                <a:solidFill>
                  <a:srgbClr val="B643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79667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72200"/>
            <a:ext cx="38862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0"/>
            <a:ext cx="9144000" cy="6858000"/>
          </a:xfrm>
          <a:prstGeom prst="rect">
            <a:avLst/>
          </a:prstGeom>
          <a:noFill/>
          <a:ln w="57150">
            <a:solidFill>
              <a:srgbClr val="0026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le 7"/>
          <p:cNvSpPr>
            <a:spLocks noGrp="1"/>
          </p:cNvSpPr>
          <p:nvPr>
            <p:ph type="title"/>
          </p:nvPr>
        </p:nvSpPr>
        <p:spPr>
          <a:xfrm>
            <a:off x="457200" y="704850"/>
            <a:ext cx="8229600" cy="1143000"/>
          </a:xfrm>
          <a:prstGeom prst="rect">
            <a:avLst/>
          </a:prstGeom>
        </p:spPr>
        <p:txBody>
          <a:bodyPr/>
          <a:lstStyle>
            <a:lvl1pPr>
              <a:defRPr baseline="0">
                <a:solidFill>
                  <a:srgbClr val="B643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06744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72200"/>
            <a:ext cx="38862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0"/>
            <a:ext cx="9144000" cy="6858000"/>
          </a:xfrm>
          <a:prstGeom prst="rect">
            <a:avLst/>
          </a:prstGeom>
          <a:noFill/>
          <a:ln w="57150">
            <a:solidFill>
              <a:srgbClr val="0026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le 7"/>
          <p:cNvSpPr>
            <a:spLocks noGrp="1"/>
          </p:cNvSpPr>
          <p:nvPr>
            <p:ph type="title"/>
          </p:nvPr>
        </p:nvSpPr>
        <p:spPr>
          <a:xfrm>
            <a:off x="457200" y="704850"/>
            <a:ext cx="8229600" cy="1143000"/>
          </a:xfrm>
          <a:prstGeom prst="rect">
            <a:avLst/>
          </a:prstGeom>
        </p:spPr>
        <p:txBody>
          <a:bodyPr/>
          <a:lstStyle>
            <a:lvl1pPr>
              <a:defRPr baseline="0">
                <a:solidFill>
                  <a:srgbClr val="B643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8508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72200"/>
            <a:ext cx="38862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0"/>
            <a:ext cx="9144000" cy="6858000"/>
          </a:xfrm>
          <a:prstGeom prst="rect">
            <a:avLst/>
          </a:prstGeom>
          <a:noFill/>
          <a:ln w="57150">
            <a:solidFill>
              <a:srgbClr val="0026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le 7"/>
          <p:cNvSpPr>
            <a:spLocks noGrp="1"/>
          </p:cNvSpPr>
          <p:nvPr>
            <p:ph type="title"/>
          </p:nvPr>
        </p:nvSpPr>
        <p:spPr>
          <a:xfrm>
            <a:off x="457200" y="704850"/>
            <a:ext cx="8229600" cy="1143000"/>
          </a:xfrm>
          <a:prstGeom prst="rect">
            <a:avLst/>
          </a:prstGeom>
        </p:spPr>
        <p:txBody>
          <a:bodyPr/>
          <a:lstStyle>
            <a:lvl1pPr>
              <a:defRPr baseline="0">
                <a:solidFill>
                  <a:srgbClr val="B643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9207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77138"/>
            <a:ext cx="2151899" cy="527847"/>
          </a:xfrm>
          <a:prstGeom prst="rect">
            <a:avLst/>
          </a:prstGeom>
        </p:spPr>
      </p:pic>
    </p:spTree>
    <p:extLst>
      <p:ext uri="{BB962C8B-B14F-4D97-AF65-F5344CB8AC3E}">
        <p14:creationId xmlns:p14="http://schemas.microsoft.com/office/powerpoint/2010/main" val="177622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77138"/>
            <a:ext cx="2151899" cy="527847"/>
          </a:xfrm>
          <a:prstGeom prst="rect">
            <a:avLst/>
          </a:prstGeom>
        </p:spPr>
      </p:pic>
    </p:spTree>
    <p:extLst>
      <p:ext uri="{BB962C8B-B14F-4D97-AF65-F5344CB8AC3E}">
        <p14:creationId xmlns:p14="http://schemas.microsoft.com/office/powerpoint/2010/main" val="196069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77138"/>
            <a:ext cx="2151899" cy="527847"/>
          </a:xfrm>
          <a:prstGeom prst="rect">
            <a:avLst/>
          </a:prstGeom>
        </p:spPr>
      </p:pic>
    </p:spTree>
    <p:extLst>
      <p:ext uri="{BB962C8B-B14F-4D97-AF65-F5344CB8AC3E}">
        <p14:creationId xmlns:p14="http://schemas.microsoft.com/office/powerpoint/2010/main" val="2400035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base">
              <a:spcBef>
                <a:spcPct val="0"/>
              </a:spcBef>
              <a:spcAft>
                <a:spcPct val="0"/>
              </a:spcAft>
              <a:defRPr/>
            </a:pPr>
            <a:fld id="{E118FE00-DE76-42BA-B315-F0B5EB9FB399}" type="datetimeFigureOut">
              <a:rPr lang="en-US">
                <a:solidFill>
                  <a:srgbClr val="000000"/>
                </a:solidFill>
              </a:rPr>
              <a:pPr fontAlgn="base">
                <a:spcBef>
                  <a:spcPct val="0"/>
                </a:spcBef>
                <a:spcAft>
                  <a:spcPct val="0"/>
                </a:spcAft>
                <a:defRPr/>
              </a:pPr>
              <a:t>8/24/2016</a:t>
            </a:fld>
            <a:endParaRPr lang="en-US">
              <a:solidFill>
                <a:srgbClr val="000000"/>
              </a:solidFill>
            </a:endParaRPr>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fontAlgn="base">
              <a:spcBef>
                <a:spcPct val="0"/>
              </a:spcBef>
              <a:spcAft>
                <a:spcPct val="0"/>
              </a:spcAft>
              <a:defRPr/>
            </a:pPr>
            <a:fld id="{BF8E9563-F915-45F8-8976-291121A6F91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17670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77138"/>
            <a:ext cx="2151899" cy="527847"/>
          </a:xfrm>
          <a:prstGeom prst="rect">
            <a:avLst/>
          </a:prstGeom>
        </p:spPr>
      </p:pic>
    </p:spTree>
    <p:extLst>
      <p:ext uri="{BB962C8B-B14F-4D97-AF65-F5344CB8AC3E}">
        <p14:creationId xmlns:p14="http://schemas.microsoft.com/office/powerpoint/2010/main" val="2168007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5714999"/>
            <a:ext cx="9144000" cy="1172817"/>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sym typeface="Calibri"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24400" y="5661147"/>
            <a:ext cx="3810000" cy="934568"/>
          </a:xfrm>
          <a:prstGeom prst="rect">
            <a:avLst/>
          </a:prstGeom>
        </p:spPr>
      </p:pic>
    </p:spTree>
    <p:extLst>
      <p:ext uri="{BB962C8B-B14F-4D97-AF65-F5344CB8AC3E}">
        <p14:creationId xmlns:p14="http://schemas.microsoft.com/office/powerpoint/2010/main" val="271018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77138"/>
            <a:ext cx="2151899" cy="527847"/>
          </a:xfrm>
          <a:prstGeom prst="rect">
            <a:avLst/>
          </a:prstGeom>
        </p:spPr>
      </p:pic>
    </p:spTree>
    <p:extLst>
      <p:ext uri="{BB962C8B-B14F-4D97-AF65-F5344CB8AC3E}">
        <p14:creationId xmlns:p14="http://schemas.microsoft.com/office/powerpoint/2010/main" val="1071402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77138"/>
            <a:ext cx="2151899" cy="527847"/>
          </a:xfrm>
          <a:prstGeom prst="rect">
            <a:avLst/>
          </a:prstGeom>
        </p:spPr>
      </p:pic>
    </p:spTree>
    <p:extLst>
      <p:ext uri="{BB962C8B-B14F-4D97-AF65-F5344CB8AC3E}">
        <p14:creationId xmlns:p14="http://schemas.microsoft.com/office/powerpoint/2010/main" val="4061203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3313" y="5410200"/>
            <a:ext cx="9140687" cy="14478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sym typeface="Calibri" charset="0"/>
            </a:endParaRPr>
          </a:p>
        </p:txBody>
      </p:sp>
    </p:spTree>
    <p:extLst>
      <p:ext uri="{BB962C8B-B14F-4D97-AF65-F5344CB8AC3E}">
        <p14:creationId xmlns:p14="http://schemas.microsoft.com/office/powerpoint/2010/main" val="865007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9.png"/><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ted.com/talks/nadine_burke_harris_how_childhood_trauma_affects_health_across_a_lifetime?language=en"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3886200"/>
            <a:ext cx="6400800" cy="1020618"/>
          </a:xfrm>
        </p:spPr>
        <p:txBody>
          <a:bodyPr/>
          <a:lstStyle/>
          <a:p>
            <a:r>
              <a:rPr lang="en-US" dirty="0" smtClean="0">
                <a:solidFill>
                  <a:schemeClr val="bg1"/>
                </a:solidFill>
              </a:rPr>
              <a:t>January 26, 2016</a:t>
            </a:r>
            <a:endParaRPr lang="en-US" dirty="0">
              <a:solidFill>
                <a:schemeClr val="bg1"/>
              </a:solidFill>
            </a:endParaRPr>
          </a:p>
        </p:txBody>
      </p:sp>
      <p:sp>
        <p:nvSpPr>
          <p:cNvPr id="2" name="TextBox 1"/>
          <p:cNvSpPr txBox="1"/>
          <p:nvPr/>
        </p:nvSpPr>
        <p:spPr>
          <a:xfrm>
            <a:off x="800100" y="1219199"/>
            <a:ext cx="7620000" cy="1200329"/>
          </a:xfrm>
          <a:prstGeom prst="rect">
            <a:avLst/>
          </a:prstGeom>
          <a:noFill/>
        </p:spPr>
        <p:txBody>
          <a:bodyPr wrap="square" rtlCol="0">
            <a:spAutoFit/>
          </a:bodyPr>
          <a:lstStyle/>
          <a:p>
            <a:pPr algn="ctr"/>
            <a:r>
              <a:rPr lang="en-US" sz="3600" dirty="0" smtClean="0">
                <a:solidFill>
                  <a:srgbClr val="0070C0"/>
                </a:solidFill>
              </a:rPr>
              <a:t>Preventing Child Abuse &amp; Neglect:</a:t>
            </a:r>
          </a:p>
          <a:p>
            <a:pPr algn="ctr"/>
            <a:r>
              <a:rPr lang="en-US" sz="3600" i="1" dirty="0" smtClean="0">
                <a:solidFill>
                  <a:srgbClr val="0070C0"/>
                </a:solidFill>
              </a:rPr>
              <a:t>It’s Essential - and Possible</a:t>
            </a:r>
            <a:endParaRPr lang="en-US" sz="3600" i="1" dirty="0">
              <a:solidFill>
                <a:srgbClr val="0070C0"/>
              </a:solidFill>
            </a:endParaRPr>
          </a:p>
        </p:txBody>
      </p:sp>
      <p:sp>
        <p:nvSpPr>
          <p:cNvPr id="4" name="TextBox 3"/>
          <p:cNvSpPr txBox="1"/>
          <p:nvPr/>
        </p:nvSpPr>
        <p:spPr>
          <a:xfrm>
            <a:off x="685800" y="3200400"/>
            <a:ext cx="7848601" cy="646331"/>
          </a:xfrm>
          <a:prstGeom prst="rect">
            <a:avLst/>
          </a:prstGeom>
          <a:noFill/>
        </p:spPr>
        <p:txBody>
          <a:bodyPr wrap="square" rtlCol="0">
            <a:spAutoFit/>
          </a:bodyPr>
          <a:lstStyle/>
          <a:p>
            <a:pPr algn="ctr"/>
            <a:r>
              <a:rPr lang="en-US" dirty="0" smtClean="0"/>
              <a:t>August 26, 2016</a:t>
            </a:r>
          </a:p>
          <a:p>
            <a:pPr algn="ctr"/>
            <a:r>
              <a:rPr lang="en-US" dirty="0" smtClean="0"/>
              <a:t>North Carolina State Collaborative</a:t>
            </a:r>
            <a:endParaRPr lang="en-US" dirty="0"/>
          </a:p>
        </p:txBody>
      </p:sp>
    </p:spTree>
    <p:extLst>
      <p:ext uri="{BB962C8B-B14F-4D97-AF65-F5344CB8AC3E}">
        <p14:creationId xmlns:p14="http://schemas.microsoft.com/office/powerpoint/2010/main" val="2695255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457200" y="1066800"/>
            <a:ext cx="4191000" cy="1143000"/>
          </a:xfrm>
        </p:spPr>
        <p:txBody>
          <a:bodyPr/>
          <a:lstStyle/>
          <a:p>
            <a:pPr algn="ctr" eaLnBrk="1" hangingPunct="1"/>
            <a:r>
              <a:rPr lang="en-US" altLang="en-US" smtClean="0"/>
              <a:t>Healthy Brain</a:t>
            </a:r>
          </a:p>
        </p:txBody>
      </p:sp>
      <p:pic>
        <p:nvPicPr>
          <p:cNvPr id="18435" name="Picture 6" descr="healthy brain triang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2133600"/>
            <a:ext cx="4038600" cy="3028950"/>
          </a:xfrm>
        </p:spPr>
      </p:pic>
      <p:sp>
        <p:nvSpPr>
          <p:cNvPr id="27652" name="Text Box 7"/>
          <p:cNvSpPr txBox="1">
            <a:spLocks noChangeArrowheads="1"/>
          </p:cNvSpPr>
          <p:nvPr/>
        </p:nvSpPr>
        <p:spPr bwMode="auto">
          <a:xfrm>
            <a:off x="3352800" y="4343400"/>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r">
              <a:spcBef>
                <a:spcPct val="50000"/>
              </a:spcBef>
              <a:buClrTx/>
              <a:buSzTx/>
              <a:buFontTx/>
              <a:buNone/>
              <a:defRPr/>
            </a:pPr>
            <a:r>
              <a:rPr lang="en-US" altLang="en-US" sz="4000" dirty="0">
                <a:solidFill>
                  <a:schemeClr val="tx2"/>
                </a:solidFill>
                <a:latin typeface="+mj-lt"/>
              </a:rPr>
              <a:t>Traumatized</a:t>
            </a:r>
            <a:r>
              <a:rPr lang="en-US" altLang="en-US" sz="4000" dirty="0">
                <a:solidFill>
                  <a:srgbClr val="0070C0"/>
                </a:solidFill>
                <a:latin typeface="+mj-lt"/>
              </a:rPr>
              <a:t> </a:t>
            </a:r>
            <a:r>
              <a:rPr lang="en-US" altLang="en-US" sz="4000" dirty="0">
                <a:solidFill>
                  <a:schemeClr val="tx2"/>
                </a:solidFill>
                <a:latin typeface="+mj-lt"/>
              </a:rPr>
              <a:t>Brain</a:t>
            </a:r>
          </a:p>
        </p:txBody>
      </p:sp>
      <p:pic>
        <p:nvPicPr>
          <p:cNvPr id="18437" name="Picture 8" descr="Trauma Brain Triang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513" y="1066800"/>
            <a:ext cx="37211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099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wipe(down)">
                                      <p:cBhvr>
                                        <p:cTn id="7" dur="500"/>
                                        <p:tgtEl>
                                          <p:spTgt spid="18435"/>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434"/>
                                        </p:tgtEl>
                                        <p:attrNameLst>
                                          <p:attrName>style.visibility</p:attrName>
                                        </p:attrNameLst>
                                      </p:cBhvr>
                                      <p:to>
                                        <p:strVal val="visible"/>
                                      </p:to>
                                    </p:set>
                                    <p:animEffect transition="in" filter="wipe(down)">
                                      <p:cBhvr>
                                        <p:cTn id="11" dur="500"/>
                                        <p:tgtEl>
                                          <p:spTgt spid="18434"/>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7652"/>
                                        </p:tgtEl>
                                        <p:attrNameLst>
                                          <p:attrName>style.visibility</p:attrName>
                                        </p:attrNameLst>
                                      </p:cBhvr>
                                      <p:to>
                                        <p:strVal val="visible"/>
                                      </p:to>
                                    </p:set>
                                    <p:animEffect transition="in" filter="wipe(down)">
                                      <p:cBhvr>
                                        <p:cTn id="15" dur="500"/>
                                        <p:tgtEl>
                                          <p:spTgt spid="27652"/>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18437"/>
                                        </p:tgtEl>
                                        <p:attrNameLst>
                                          <p:attrName>style.visibility</p:attrName>
                                        </p:attrNameLst>
                                      </p:cBhvr>
                                      <p:to>
                                        <p:strVal val="visible"/>
                                      </p:to>
                                    </p:set>
                                    <p:animEffect transition="in" filter="wipe(down)">
                                      <p:cBhvr>
                                        <p:cTn id="19"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276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794" y="0"/>
            <a:ext cx="8882742" cy="5181600"/>
          </a:xfrm>
        </p:spPr>
      </p:pic>
    </p:spTree>
    <p:extLst>
      <p:ext uri="{BB962C8B-B14F-4D97-AF65-F5344CB8AC3E}">
        <p14:creationId xmlns:p14="http://schemas.microsoft.com/office/powerpoint/2010/main" val="15595739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6905" y="381000"/>
            <a:ext cx="9144000" cy="762000"/>
          </a:xfrm>
        </p:spPr>
        <p:txBody>
          <a:bodyPr>
            <a:normAutofit fontScale="90000"/>
          </a:bodyPr>
          <a:lstStyle/>
          <a:p>
            <a:pPr algn="ctr">
              <a:defRPr/>
            </a:pPr>
            <a:r>
              <a:rPr lang="en-US" altLang="en-US" sz="4800" dirty="0" smtClean="0"/>
              <a:t>How do ACEs affect you?</a:t>
            </a:r>
          </a:p>
        </p:txBody>
      </p:sp>
      <p:grpSp>
        <p:nvGrpSpPr>
          <p:cNvPr id="26" name="Group 25"/>
          <p:cNvGrpSpPr>
            <a:grpSpLocks/>
          </p:cNvGrpSpPr>
          <p:nvPr/>
        </p:nvGrpSpPr>
        <p:grpSpPr bwMode="auto">
          <a:xfrm>
            <a:off x="495300" y="1667647"/>
            <a:ext cx="1752600" cy="990600"/>
            <a:chOff x="381000" y="2354470"/>
            <a:chExt cx="1752600" cy="990600"/>
          </a:xfrm>
        </p:grpSpPr>
        <p:sp>
          <p:nvSpPr>
            <p:cNvPr id="3" name="Rounded Rectangle 2"/>
            <p:cNvSpPr/>
            <p:nvPr/>
          </p:nvSpPr>
          <p:spPr>
            <a:xfrm>
              <a:off x="381000" y="2354470"/>
              <a:ext cx="17526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10" name="TextBox 4"/>
            <p:cNvSpPr txBox="1">
              <a:spLocks noChangeArrowheads="1"/>
            </p:cNvSpPr>
            <p:nvPr/>
          </p:nvSpPr>
          <p:spPr bwMode="auto">
            <a:xfrm>
              <a:off x="609600" y="2506870"/>
              <a:ext cx="152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2000" dirty="0">
                  <a:solidFill>
                    <a:schemeClr val="bg1"/>
                  </a:solidFill>
                  <a:latin typeface="Arial" charset="0"/>
                </a:rPr>
                <a:t>Abuse &amp; Neglect</a:t>
              </a:r>
            </a:p>
          </p:txBody>
        </p:sp>
      </p:grpSp>
      <p:grpSp>
        <p:nvGrpSpPr>
          <p:cNvPr id="25" name="Group 24"/>
          <p:cNvGrpSpPr>
            <a:grpSpLocks/>
          </p:cNvGrpSpPr>
          <p:nvPr/>
        </p:nvGrpSpPr>
        <p:grpSpPr bwMode="auto">
          <a:xfrm>
            <a:off x="3429000" y="1393010"/>
            <a:ext cx="5410200" cy="1539875"/>
            <a:chOff x="3429000" y="2077277"/>
            <a:chExt cx="4343400" cy="1654314"/>
          </a:xfrm>
        </p:grpSpPr>
        <p:sp>
          <p:nvSpPr>
            <p:cNvPr id="6" name="Rounded Rectangle 5"/>
            <p:cNvSpPr/>
            <p:nvPr/>
          </p:nvSpPr>
          <p:spPr>
            <a:xfrm>
              <a:off x="3429000" y="2077277"/>
              <a:ext cx="4343400" cy="16543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08" name="TextBox 6"/>
            <p:cNvSpPr txBox="1">
              <a:spLocks noChangeArrowheads="1"/>
            </p:cNvSpPr>
            <p:nvPr/>
          </p:nvSpPr>
          <p:spPr bwMode="auto">
            <a:xfrm>
              <a:off x="3505200" y="2495827"/>
              <a:ext cx="411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en-US" altLang="en-US" sz="2000" dirty="0">
                  <a:solidFill>
                    <a:schemeClr val="bg1"/>
                  </a:solidFill>
                  <a:latin typeface="Arial" charset="0"/>
                </a:rPr>
                <a:t>Emotional, Mental, &amp; Physical Health Development Challenges</a:t>
              </a:r>
            </a:p>
          </p:txBody>
        </p:sp>
      </p:grpSp>
      <p:sp>
        <p:nvSpPr>
          <p:cNvPr id="14" name="Right Arrow 13"/>
          <p:cNvSpPr/>
          <p:nvPr/>
        </p:nvSpPr>
        <p:spPr>
          <a:xfrm>
            <a:off x="2552204" y="2093912"/>
            <a:ext cx="685800" cy="327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ight Arrow 14"/>
          <p:cNvSpPr/>
          <p:nvPr/>
        </p:nvSpPr>
        <p:spPr>
          <a:xfrm rot="5572490">
            <a:off x="4202285" y="3581591"/>
            <a:ext cx="1439862"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ight Arrow 15"/>
          <p:cNvSpPr/>
          <p:nvPr/>
        </p:nvSpPr>
        <p:spPr>
          <a:xfrm rot="5400000">
            <a:off x="5922962" y="3476267"/>
            <a:ext cx="1228725" cy="327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ight Arrow 16"/>
          <p:cNvSpPr/>
          <p:nvPr/>
        </p:nvSpPr>
        <p:spPr>
          <a:xfrm rot="3877433">
            <a:off x="7769094" y="3076110"/>
            <a:ext cx="409575" cy="269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 name="Group 3"/>
          <p:cNvGrpSpPr>
            <a:grpSpLocks/>
          </p:cNvGrpSpPr>
          <p:nvPr/>
        </p:nvGrpSpPr>
        <p:grpSpPr bwMode="auto">
          <a:xfrm>
            <a:off x="3916363" y="4608995"/>
            <a:ext cx="1752600" cy="1023938"/>
            <a:chOff x="2628900" y="4867804"/>
            <a:chExt cx="1752600" cy="1024659"/>
          </a:xfrm>
        </p:grpSpPr>
        <p:sp>
          <p:nvSpPr>
            <p:cNvPr id="18" name="Rounded Rectangle 17"/>
            <p:cNvSpPr/>
            <p:nvPr/>
          </p:nvSpPr>
          <p:spPr bwMode="auto">
            <a:xfrm>
              <a:off x="2628900" y="4867804"/>
              <a:ext cx="1752600" cy="9912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06" name="TextBox 18"/>
            <p:cNvSpPr txBox="1">
              <a:spLocks noChangeArrowheads="1"/>
            </p:cNvSpPr>
            <p:nvPr/>
          </p:nvSpPr>
          <p:spPr bwMode="auto">
            <a:xfrm>
              <a:off x="2628900" y="4876800"/>
              <a:ext cx="16340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en-US" altLang="en-US" sz="2000" dirty="0">
                  <a:solidFill>
                    <a:schemeClr val="bg1"/>
                  </a:solidFill>
                  <a:latin typeface="Arial" charset="0"/>
                </a:rPr>
                <a:t>Increased Juvenile &amp; Adult  Crime</a:t>
              </a:r>
            </a:p>
          </p:txBody>
        </p:sp>
      </p:grpSp>
      <p:grpSp>
        <p:nvGrpSpPr>
          <p:cNvPr id="24" name="Group 23"/>
          <p:cNvGrpSpPr>
            <a:grpSpLocks/>
          </p:cNvGrpSpPr>
          <p:nvPr/>
        </p:nvGrpSpPr>
        <p:grpSpPr bwMode="auto">
          <a:xfrm>
            <a:off x="5824537" y="4480665"/>
            <a:ext cx="1752600" cy="990600"/>
            <a:chOff x="4114800" y="4991100"/>
            <a:chExt cx="1752600" cy="990600"/>
          </a:xfrm>
        </p:grpSpPr>
        <p:sp>
          <p:nvSpPr>
            <p:cNvPr id="20" name="Rounded Rectangle 19"/>
            <p:cNvSpPr/>
            <p:nvPr/>
          </p:nvSpPr>
          <p:spPr>
            <a:xfrm>
              <a:off x="4114800" y="4991100"/>
              <a:ext cx="17526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04" name="TextBox 20"/>
            <p:cNvSpPr txBox="1">
              <a:spLocks noChangeArrowheads="1"/>
            </p:cNvSpPr>
            <p:nvPr/>
          </p:nvSpPr>
          <p:spPr bwMode="auto">
            <a:xfrm>
              <a:off x="4114800" y="5143500"/>
              <a:ext cx="1752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en-US" altLang="en-US" sz="2000" dirty="0">
                  <a:solidFill>
                    <a:schemeClr val="bg1"/>
                  </a:solidFill>
                  <a:latin typeface="Arial" charset="0"/>
                </a:rPr>
                <a:t>Loss of Productivity</a:t>
              </a:r>
            </a:p>
          </p:txBody>
        </p:sp>
      </p:grpSp>
      <p:grpSp>
        <p:nvGrpSpPr>
          <p:cNvPr id="7" name="Group 6"/>
          <p:cNvGrpSpPr>
            <a:grpSpLocks/>
          </p:cNvGrpSpPr>
          <p:nvPr/>
        </p:nvGrpSpPr>
        <p:grpSpPr bwMode="auto">
          <a:xfrm>
            <a:off x="7192963" y="3517900"/>
            <a:ext cx="1752600" cy="990600"/>
            <a:chOff x="7086600" y="4860786"/>
            <a:chExt cx="1752600" cy="990600"/>
          </a:xfrm>
        </p:grpSpPr>
        <p:sp>
          <p:nvSpPr>
            <p:cNvPr id="22" name="Rounded Rectangle 21"/>
            <p:cNvSpPr/>
            <p:nvPr/>
          </p:nvSpPr>
          <p:spPr bwMode="auto">
            <a:xfrm>
              <a:off x="7086600" y="4860786"/>
              <a:ext cx="17526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02" name="TextBox 22"/>
            <p:cNvSpPr txBox="1">
              <a:spLocks noChangeArrowheads="1"/>
            </p:cNvSpPr>
            <p:nvPr/>
          </p:nvSpPr>
          <p:spPr bwMode="auto">
            <a:xfrm>
              <a:off x="7239000" y="5013186"/>
              <a:ext cx="152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en-US" altLang="en-US" sz="2000" dirty="0">
                  <a:solidFill>
                    <a:schemeClr val="bg1"/>
                  </a:solidFill>
                  <a:latin typeface="Arial" charset="0"/>
                </a:rPr>
                <a:t>Poor Adult Health</a:t>
              </a:r>
            </a:p>
          </p:txBody>
        </p:sp>
      </p:grpSp>
      <p:grpSp>
        <p:nvGrpSpPr>
          <p:cNvPr id="5" name="Group 4"/>
          <p:cNvGrpSpPr>
            <a:grpSpLocks/>
          </p:cNvGrpSpPr>
          <p:nvPr/>
        </p:nvGrpSpPr>
        <p:grpSpPr bwMode="auto">
          <a:xfrm>
            <a:off x="495300" y="3365500"/>
            <a:ext cx="1752600" cy="990600"/>
            <a:chOff x="838200" y="4762220"/>
            <a:chExt cx="1752600" cy="990600"/>
          </a:xfrm>
        </p:grpSpPr>
        <p:sp>
          <p:nvSpPr>
            <p:cNvPr id="30" name="Rounded Rectangle 29"/>
            <p:cNvSpPr/>
            <p:nvPr/>
          </p:nvSpPr>
          <p:spPr bwMode="auto">
            <a:xfrm>
              <a:off x="838200" y="4762220"/>
              <a:ext cx="17526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00" name="TextBox 22"/>
            <p:cNvSpPr txBox="1">
              <a:spLocks noChangeArrowheads="1"/>
            </p:cNvSpPr>
            <p:nvPr/>
          </p:nvSpPr>
          <p:spPr bwMode="auto">
            <a:xfrm>
              <a:off x="990600" y="4914620"/>
              <a:ext cx="152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en-US" altLang="en-US" sz="2000">
                  <a:solidFill>
                    <a:schemeClr val="bg1"/>
                  </a:solidFill>
                  <a:latin typeface="Arial" charset="0"/>
                </a:rPr>
                <a:t>Behavior problems</a:t>
              </a:r>
            </a:p>
          </p:txBody>
        </p:sp>
      </p:grpSp>
      <p:sp>
        <p:nvSpPr>
          <p:cNvPr id="32" name="Right Arrow 31"/>
          <p:cNvSpPr/>
          <p:nvPr/>
        </p:nvSpPr>
        <p:spPr>
          <a:xfrm rot="8384895">
            <a:off x="2352147" y="3212742"/>
            <a:ext cx="1203325" cy="349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 name="Group 7"/>
          <p:cNvGrpSpPr>
            <a:grpSpLocks/>
          </p:cNvGrpSpPr>
          <p:nvPr/>
        </p:nvGrpSpPr>
        <p:grpSpPr bwMode="auto">
          <a:xfrm>
            <a:off x="1849438" y="4516193"/>
            <a:ext cx="1752600" cy="990600"/>
            <a:chOff x="270404" y="4150011"/>
            <a:chExt cx="1752600" cy="990600"/>
          </a:xfrm>
        </p:grpSpPr>
        <p:sp>
          <p:nvSpPr>
            <p:cNvPr id="34" name="Rounded Rectangle 33"/>
            <p:cNvSpPr/>
            <p:nvPr/>
          </p:nvSpPr>
          <p:spPr bwMode="auto">
            <a:xfrm>
              <a:off x="270404" y="4150011"/>
              <a:ext cx="17526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98" name="TextBox 22"/>
            <p:cNvSpPr txBox="1">
              <a:spLocks noChangeArrowheads="1"/>
            </p:cNvSpPr>
            <p:nvPr/>
          </p:nvSpPr>
          <p:spPr bwMode="auto">
            <a:xfrm>
              <a:off x="270404" y="4302411"/>
              <a:ext cx="1676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en-US" altLang="en-US" sz="2000">
                  <a:solidFill>
                    <a:schemeClr val="bg1"/>
                  </a:solidFill>
                  <a:latin typeface="Arial" charset="0"/>
                </a:rPr>
                <a:t>Poor School Performance</a:t>
              </a:r>
            </a:p>
          </p:txBody>
        </p:sp>
      </p:grpSp>
      <p:sp>
        <p:nvSpPr>
          <p:cNvPr id="36" name="Right Arrow 35"/>
          <p:cNvSpPr/>
          <p:nvPr/>
        </p:nvSpPr>
        <p:spPr>
          <a:xfrm rot="6868839">
            <a:off x="2877785" y="3615532"/>
            <a:ext cx="1647825" cy="344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117384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nodeType="afterGroup">
                            <p:stCondLst>
                              <p:cond delay="400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par>
                          <p:cTn id="44" fill="hold" nodeType="afterGroup">
                            <p:stCondLst>
                              <p:cond delay="5000"/>
                            </p:stCondLst>
                            <p:childTnLst>
                              <p:par>
                                <p:cTn id="45" presetID="10" presetClass="entr" presetSubtype="0"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par>
                          <p:cTn id="48" fill="hold" nodeType="afterGroup">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nodeType="afterGroup">
                            <p:stCondLst>
                              <p:cond delay="6000"/>
                            </p:stCondLst>
                            <p:childTnLst>
                              <p:par>
                                <p:cTn id="53" presetID="10"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32"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51744" y="-17375"/>
            <a:ext cx="4725256" cy="6875375"/>
          </a:xfrm>
        </p:spPr>
      </p:pic>
    </p:spTree>
    <p:extLst>
      <p:ext uri="{BB962C8B-B14F-4D97-AF65-F5344CB8AC3E}">
        <p14:creationId xmlns:p14="http://schemas.microsoft.com/office/powerpoint/2010/main" val="36743914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4294967295"/>
          </p:nvPr>
        </p:nvSpPr>
        <p:spPr>
          <a:xfrm>
            <a:off x="457200" y="6356350"/>
            <a:ext cx="2133600" cy="365125"/>
          </a:xfrm>
          <a:prstGeom prst="rect">
            <a:avLst/>
          </a:prstGeom>
        </p:spPr>
        <p:txBody>
          <a:bodyPr/>
          <a:lstStyle/>
          <a:p>
            <a:pPr algn="l">
              <a:defRPr/>
            </a:pPr>
            <a:fld id="{64229392-CE68-49EF-9CDD-7629540B58B6}" type="slidenum">
              <a:rPr lang="en-US">
                <a:latin typeface="Calibri" pitchFamily="34" charset="0"/>
                <a:cs typeface="Calibri" pitchFamily="34" charset="0"/>
                <a:sym typeface="Calibri" pitchFamily="34" charset="0"/>
              </a:rPr>
              <a:pPr algn="l">
                <a:defRPr/>
              </a:pPr>
              <a:t>14</a:t>
            </a:fld>
            <a:endParaRPr lang="en-US">
              <a:latin typeface="Calibri" pitchFamily="34" charset="0"/>
              <a:cs typeface="Calibri" pitchFamily="34" charset="0"/>
              <a:sym typeface="Calibri" pitchFamily="34" charset="0"/>
            </a:endParaRPr>
          </a:p>
        </p:txBody>
      </p:sp>
      <p:pic>
        <p:nvPicPr>
          <p:cNvPr id="2150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9" y="1676400"/>
            <a:ext cx="64944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4" name="Rectangle 2"/>
          <p:cNvSpPr>
            <a:spLocks noGrp="1" noChangeArrowheads="1"/>
          </p:cNvSpPr>
          <p:nvPr>
            <p:ph type="body" idx="1"/>
          </p:nvPr>
        </p:nvSpPr>
        <p:spPr>
          <a:xfrm>
            <a:off x="-29369" y="228600"/>
            <a:ext cx="9144000" cy="1600200"/>
          </a:xfrm>
        </p:spPr>
        <p:txBody>
          <a:bodyPr lIns="64291" tIns="32146" rIns="116994" bIns="32146">
            <a:normAutofit/>
          </a:bodyPr>
          <a:lstStyle/>
          <a:p>
            <a:pPr marL="0" indent="0" algn="ctr" eaLnBrk="1" fontAlgn="auto" hangingPunct="1">
              <a:spcAft>
                <a:spcPts val="0"/>
              </a:spcAft>
              <a:buClr>
                <a:schemeClr val="accent3"/>
              </a:buClr>
              <a:buFont typeface="Wingdings 2"/>
              <a:buNone/>
              <a:defRPr/>
            </a:pPr>
            <a:r>
              <a:rPr lang="en-US" sz="3400" dirty="0" smtClean="0">
                <a:latin typeface="+mj-lt"/>
              </a:rPr>
              <a:t>That’s why getting it right the first time is far </a:t>
            </a:r>
            <a:br>
              <a:rPr lang="en-US" sz="3400" dirty="0" smtClean="0">
                <a:latin typeface="+mj-lt"/>
              </a:rPr>
            </a:br>
            <a:r>
              <a:rPr lang="en-US" sz="3400" dirty="0" smtClean="0">
                <a:latin typeface="+mj-lt"/>
              </a:rPr>
              <a:t>more effective than trying to fix things later.</a:t>
            </a:r>
          </a:p>
        </p:txBody>
      </p:sp>
    </p:spTree>
    <p:extLst>
      <p:ext uri="{BB962C8B-B14F-4D97-AF65-F5344CB8AC3E}">
        <p14:creationId xmlns:p14="http://schemas.microsoft.com/office/powerpoint/2010/main" val="391117483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18" y="533400"/>
            <a:ext cx="419735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171" name="Rectangle 2"/>
          <p:cNvSpPr>
            <a:spLocks noGrp="1" noChangeArrowheads="1"/>
          </p:cNvSpPr>
          <p:nvPr>
            <p:ph type="body" idx="1"/>
          </p:nvPr>
        </p:nvSpPr>
        <p:spPr>
          <a:xfrm>
            <a:off x="5160963" y="1600200"/>
            <a:ext cx="3394075" cy="3810000"/>
          </a:xfrm>
        </p:spPr>
        <p:txBody>
          <a:bodyPr lIns="64291" tIns="32146" rIns="116994" bIns="32146">
            <a:normAutofit/>
          </a:bodyPr>
          <a:lstStyle/>
          <a:p>
            <a:pPr marL="0" indent="0" algn="ctr" eaLnBrk="1" fontAlgn="auto" hangingPunct="1">
              <a:spcAft>
                <a:spcPts val="0"/>
              </a:spcAft>
              <a:buClr>
                <a:schemeClr val="accent3"/>
              </a:buClr>
              <a:buFont typeface="Wingdings 2"/>
              <a:buNone/>
              <a:defRPr/>
            </a:pPr>
            <a:r>
              <a:rPr lang="en-US" sz="3200" dirty="0">
                <a:solidFill>
                  <a:srgbClr val="0070C0"/>
                </a:solidFill>
                <a:latin typeface="Calibri" panose="020F0502020204030204" pitchFamily="34" charset="0"/>
              </a:rPr>
              <a:t>Y</a:t>
            </a:r>
            <a:r>
              <a:rPr lang="en-US" sz="3200" dirty="0" smtClean="0">
                <a:solidFill>
                  <a:srgbClr val="0070C0"/>
                </a:solidFill>
                <a:latin typeface="Calibri" panose="020F0502020204030204" pitchFamily="34" charset="0"/>
              </a:rPr>
              <a:t>oung children naturally reach out for interaction - it is important that caring adults engage and respond in kind. </a:t>
            </a:r>
          </a:p>
        </p:txBody>
      </p:sp>
      <p:pic>
        <p:nvPicPr>
          <p:cNvPr id="2355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6184900"/>
            <a:ext cx="18335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3444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3">
            <a:extLst>
              <a:ext uri="{28A0092B-C50C-407E-A947-70E740481C1C}">
                <a14:useLocalDpi xmlns:a14="http://schemas.microsoft.com/office/drawing/2010/main" val="0"/>
              </a:ext>
            </a:extLst>
          </a:blip>
          <a:srcRect l="10013" t="15643" r="11613"/>
          <a:stretch>
            <a:fillRect/>
          </a:stretch>
        </p:blipFill>
        <p:spPr bwMode="auto">
          <a:xfrm>
            <a:off x="0" y="3962400"/>
            <a:ext cx="35782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2"/>
          <p:cNvSpPr>
            <a:spLocks noGrp="1" noChangeArrowheads="1"/>
          </p:cNvSpPr>
          <p:nvPr>
            <p:ph type="title" idx="4294967295"/>
          </p:nvPr>
        </p:nvSpPr>
        <p:spPr>
          <a:xfrm>
            <a:off x="-21009" y="533400"/>
            <a:ext cx="9144000" cy="990600"/>
          </a:xfrm>
          <a:prstGeom prst="rect">
            <a:avLst/>
          </a:prstGeom>
        </p:spPr>
        <p:txBody>
          <a:bodyPr>
            <a:normAutofit fontScale="90000"/>
          </a:bodyPr>
          <a:lstStyle/>
          <a:p>
            <a:pPr algn="ctr" eaLnBrk="1" fontAlgn="auto" hangingPunct="1">
              <a:spcAft>
                <a:spcPts val="0"/>
              </a:spcAft>
              <a:defRPr/>
            </a:pPr>
            <a:r>
              <a:rPr lang="en-US" dirty="0" smtClean="0">
                <a:solidFill>
                  <a:srgbClr val="0070C0"/>
                </a:solidFill>
              </a:rPr>
              <a:t>Experiences Build Brain Architecture</a:t>
            </a:r>
          </a:p>
        </p:txBody>
      </p:sp>
      <p:pic>
        <p:nvPicPr>
          <p:cNvPr id="2458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5814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9862" y="1676400"/>
            <a:ext cx="32385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295400"/>
            <a:ext cx="32432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775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p:cNvSpPr>
          <p:nvPr/>
        </p:nvSpPr>
        <p:spPr bwMode="auto">
          <a:xfrm>
            <a:off x="7742238" y="6477000"/>
            <a:ext cx="12017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spAutoFit/>
          </a:bodyPr>
          <a:lstStyle>
            <a:lvl1pPr marL="39688"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100">
                <a:solidFill>
                  <a:schemeClr val="bg1"/>
                </a:solidFill>
                <a:latin typeface="Arial" charset="0"/>
                <a:cs typeface="Arial" charset="0"/>
                <a:sym typeface="Arial" charset="0"/>
              </a:rPr>
              <a:t>Contributed photo</a:t>
            </a:r>
          </a:p>
        </p:txBody>
      </p:sp>
      <p:pic>
        <p:nvPicPr>
          <p:cNvPr id="22531"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6326188"/>
            <a:ext cx="1925638"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4925"/>
            <a:ext cx="9980613" cy="717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11488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170254" y="1693863"/>
            <a:ext cx="3886200" cy="4114800"/>
          </a:xfrm>
        </p:spPr>
        <p:txBody>
          <a:bodyPr>
            <a:normAutofit/>
          </a:bodyPr>
          <a:lstStyle/>
          <a:p>
            <a:pPr>
              <a:defRPr/>
            </a:pPr>
            <a:r>
              <a:rPr lang="en-US" sz="2800" dirty="0" smtClean="0">
                <a:latin typeface="+mj-lt"/>
              </a:rPr>
              <a:t>Prevent child </a:t>
            </a:r>
            <a:r>
              <a:rPr lang="en-US" sz="2800" dirty="0">
                <a:latin typeface="+mj-lt"/>
              </a:rPr>
              <a:t>abuse and neglect </a:t>
            </a:r>
            <a:endParaRPr lang="en-US" sz="2800" dirty="0" smtClean="0">
              <a:latin typeface="+mj-lt"/>
            </a:endParaRPr>
          </a:p>
          <a:p>
            <a:pPr>
              <a:defRPr/>
            </a:pPr>
            <a:r>
              <a:rPr lang="en-US" sz="2800" dirty="0" smtClean="0">
                <a:latin typeface="+mj-lt"/>
              </a:rPr>
              <a:t>Reduce abnormal brain development</a:t>
            </a:r>
          </a:p>
          <a:p>
            <a:pPr>
              <a:defRPr/>
            </a:pPr>
            <a:r>
              <a:rPr lang="en-US" sz="2800" dirty="0" smtClean="0">
                <a:latin typeface="+mj-lt"/>
              </a:rPr>
              <a:t>Prevent a lifetime </a:t>
            </a:r>
            <a:r>
              <a:rPr lang="en-US" sz="2800" dirty="0">
                <a:latin typeface="+mj-lt"/>
              </a:rPr>
              <a:t>of </a:t>
            </a:r>
            <a:r>
              <a:rPr lang="en-US" sz="2800" dirty="0" smtClean="0">
                <a:latin typeface="+mj-lt"/>
              </a:rPr>
              <a:t>negative physical and mental </a:t>
            </a:r>
            <a:r>
              <a:rPr lang="en-US" sz="2800" dirty="0">
                <a:latin typeface="+mj-lt"/>
              </a:rPr>
              <a:t>health </a:t>
            </a:r>
            <a:r>
              <a:rPr lang="en-US" sz="2800" dirty="0" smtClean="0">
                <a:latin typeface="+mj-lt"/>
              </a:rPr>
              <a:t>issues</a:t>
            </a:r>
            <a:endParaRPr lang="en-US" altLang="en-US" sz="2800" dirty="0">
              <a:latin typeface="+mj-lt"/>
            </a:endParaRPr>
          </a:p>
        </p:txBody>
      </p:sp>
      <p:sp>
        <p:nvSpPr>
          <p:cNvPr id="23555" name="Title 3"/>
          <p:cNvSpPr>
            <a:spLocks noGrp="1"/>
          </p:cNvSpPr>
          <p:nvPr>
            <p:ph type="title"/>
          </p:nvPr>
        </p:nvSpPr>
        <p:spPr>
          <a:xfrm>
            <a:off x="0" y="152400"/>
            <a:ext cx="9144000" cy="1143000"/>
          </a:xfrm>
        </p:spPr>
        <p:txBody>
          <a:bodyPr/>
          <a:lstStyle/>
          <a:p>
            <a:pPr algn="ctr"/>
            <a:r>
              <a:rPr lang="en-US" altLang="en-US" dirty="0" smtClean="0"/>
              <a:t>Safe, Stable,  Nurturing  Relationships and Environments</a:t>
            </a:r>
          </a:p>
        </p:txBody>
      </p:sp>
      <p:sp>
        <p:nvSpPr>
          <p:cNvPr id="23556" name="Rectangle 4"/>
          <p:cNvSpPr>
            <a:spLocks/>
          </p:cNvSpPr>
          <p:nvPr/>
        </p:nvSpPr>
        <p:spPr bwMode="auto">
          <a:xfrm>
            <a:off x="488950" y="5638800"/>
            <a:ext cx="120173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spAutoFit/>
          </a:bodyPr>
          <a:lstStyle>
            <a:lvl1pPr marL="39688"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100">
                <a:solidFill>
                  <a:schemeClr val="bg1"/>
                </a:solidFill>
                <a:latin typeface="Arial" charset="0"/>
                <a:cs typeface="Arial" charset="0"/>
                <a:sym typeface="Arial" charset="0"/>
              </a:rPr>
              <a:t>Contributed photo</a:t>
            </a:r>
          </a:p>
        </p:txBody>
      </p:sp>
      <p:pic>
        <p:nvPicPr>
          <p:cNvPr id="23557" name="Picture 1"/>
          <p:cNvPicPr>
            <a:picLocks noChangeAspect="1"/>
          </p:cNvPicPr>
          <p:nvPr/>
        </p:nvPicPr>
        <p:blipFill>
          <a:blip r:embed="rId3">
            <a:extLst>
              <a:ext uri="{28A0092B-C50C-407E-A947-70E740481C1C}">
                <a14:useLocalDpi xmlns:a14="http://schemas.microsoft.com/office/drawing/2010/main" val="0"/>
              </a:ext>
            </a:extLst>
          </a:blip>
          <a:srcRect l="27617" b="10741"/>
          <a:stretch>
            <a:fillRect/>
          </a:stretch>
        </p:blipFill>
        <p:spPr bwMode="auto">
          <a:xfrm>
            <a:off x="-14438" y="1752600"/>
            <a:ext cx="51927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560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a:xfrm>
            <a:off x="26988" y="1524000"/>
            <a:ext cx="9144000" cy="2590800"/>
          </a:xfrm>
        </p:spPr>
        <p:txBody>
          <a:bodyPr/>
          <a:lstStyle/>
          <a:p>
            <a:pPr algn="ctr"/>
            <a:r>
              <a:rPr lang="en-US" altLang="en-US" smtClean="0">
                <a:solidFill>
                  <a:srgbClr val="0070C0"/>
                </a:solidFill>
              </a:rPr>
              <a:t>Preventing abuse and neglect is possible and essential! </a:t>
            </a:r>
          </a:p>
        </p:txBody>
      </p:sp>
    </p:spTree>
    <p:extLst>
      <p:ext uri="{BB962C8B-B14F-4D97-AF65-F5344CB8AC3E}">
        <p14:creationId xmlns:p14="http://schemas.microsoft.com/office/powerpoint/2010/main" val="945108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0200" y="1143000"/>
            <a:ext cx="6096001" cy="4207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427038"/>
            <a:ext cx="9144000" cy="1477962"/>
          </a:xfrm>
        </p:spPr>
        <p:txBody>
          <a:bodyPr/>
          <a:lstStyle/>
          <a:p>
            <a:r>
              <a:rPr lang="en-US" sz="2800" dirty="0" smtClean="0"/>
              <a:t>Supporting the development of safe, stable, </a:t>
            </a:r>
            <a:br>
              <a:rPr lang="en-US" sz="2800" dirty="0" smtClean="0"/>
            </a:br>
            <a:r>
              <a:rPr lang="en-US" sz="2800" dirty="0" smtClean="0"/>
              <a:t>nurturing environments for children in their families </a:t>
            </a:r>
            <a:br>
              <a:rPr lang="en-US" sz="2800" dirty="0" smtClean="0"/>
            </a:br>
            <a:r>
              <a:rPr lang="en-US" sz="2800" dirty="0" smtClean="0"/>
              <a:t>&amp; communities to prevent child abuse &amp; neglect.</a:t>
            </a:r>
            <a:endParaRPr lang="en-US" sz="2800" dirty="0"/>
          </a:p>
        </p:txBody>
      </p:sp>
    </p:spTree>
    <p:extLst>
      <p:ext uri="{BB962C8B-B14F-4D97-AF65-F5344CB8AC3E}">
        <p14:creationId xmlns:p14="http://schemas.microsoft.com/office/powerpoint/2010/main" val="3372280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058383" y="1489953"/>
            <a:ext cx="4114800" cy="4114800"/>
          </a:xfrm>
        </p:spPr>
        <p:txBody>
          <a:bodyPr>
            <a:normAutofit fontScale="92500" lnSpcReduction="20000"/>
          </a:bodyPr>
          <a:lstStyle/>
          <a:p>
            <a:pPr>
              <a:defRPr/>
            </a:pPr>
            <a:r>
              <a:rPr lang="en-US" sz="3200" dirty="0">
                <a:latin typeface="Calibri" panose="020F0502020204030204" pitchFamily="34" charset="0"/>
              </a:rPr>
              <a:t>P</a:t>
            </a:r>
            <a:r>
              <a:rPr lang="en-US" sz="3200" dirty="0" smtClean="0">
                <a:latin typeface="Calibri" panose="020F0502020204030204" pitchFamily="34" charset="0"/>
              </a:rPr>
              <a:t>revents child </a:t>
            </a:r>
            <a:r>
              <a:rPr lang="en-US" sz="3200" dirty="0">
                <a:latin typeface="Calibri" panose="020F0502020204030204" pitchFamily="34" charset="0"/>
              </a:rPr>
              <a:t>abuse and neglect </a:t>
            </a:r>
            <a:endParaRPr lang="en-US" sz="3200" dirty="0" smtClean="0">
              <a:latin typeface="Calibri" panose="020F0502020204030204" pitchFamily="34" charset="0"/>
            </a:endParaRPr>
          </a:p>
          <a:p>
            <a:pPr>
              <a:defRPr/>
            </a:pPr>
            <a:endParaRPr lang="en-US" sz="3200" dirty="0" smtClean="0">
              <a:latin typeface="Calibri" panose="020F0502020204030204" pitchFamily="34" charset="0"/>
            </a:endParaRPr>
          </a:p>
          <a:p>
            <a:pPr>
              <a:defRPr/>
            </a:pPr>
            <a:r>
              <a:rPr lang="en-US" sz="3200" dirty="0" smtClean="0">
                <a:latin typeface="Calibri" panose="020F0502020204030204" pitchFamily="34" charset="0"/>
              </a:rPr>
              <a:t>Reduces abnormal brain development</a:t>
            </a:r>
          </a:p>
          <a:p>
            <a:pPr>
              <a:defRPr/>
            </a:pPr>
            <a:endParaRPr lang="en-US" sz="3200" dirty="0" smtClean="0">
              <a:latin typeface="Calibri" panose="020F0502020204030204" pitchFamily="34" charset="0"/>
            </a:endParaRPr>
          </a:p>
          <a:p>
            <a:pPr>
              <a:defRPr/>
            </a:pPr>
            <a:r>
              <a:rPr lang="en-US" sz="3200" dirty="0" smtClean="0">
                <a:latin typeface="Calibri" panose="020F0502020204030204" pitchFamily="34" charset="0"/>
              </a:rPr>
              <a:t>Prevents a lifetime </a:t>
            </a:r>
            <a:r>
              <a:rPr lang="en-US" sz="3200" dirty="0">
                <a:latin typeface="Calibri" panose="020F0502020204030204" pitchFamily="34" charset="0"/>
              </a:rPr>
              <a:t>of </a:t>
            </a:r>
            <a:r>
              <a:rPr lang="en-US" sz="3200" dirty="0" smtClean="0">
                <a:latin typeface="Calibri" panose="020F0502020204030204" pitchFamily="34" charset="0"/>
              </a:rPr>
              <a:t>negative physical and mental </a:t>
            </a:r>
            <a:r>
              <a:rPr lang="en-US" sz="3200" dirty="0">
                <a:latin typeface="Calibri" panose="020F0502020204030204" pitchFamily="34" charset="0"/>
              </a:rPr>
              <a:t>health </a:t>
            </a:r>
            <a:r>
              <a:rPr lang="en-US" sz="3200" dirty="0" smtClean="0">
                <a:latin typeface="Calibri" panose="020F0502020204030204" pitchFamily="34" charset="0"/>
              </a:rPr>
              <a:t>issues</a:t>
            </a:r>
            <a:endParaRPr lang="en-US" altLang="en-US" sz="3200" dirty="0">
              <a:latin typeface="Calibri" panose="020F0502020204030204" pitchFamily="34" charset="0"/>
            </a:endParaRPr>
          </a:p>
        </p:txBody>
      </p:sp>
      <p:sp>
        <p:nvSpPr>
          <p:cNvPr id="38915" name="Title 3"/>
          <p:cNvSpPr>
            <a:spLocks noGrp="1"/>
          </p:cNvSpPr>
          <p:nvPr>
            <p:ph type="title"/>
          </p:nvPr>
        </p:nvSpPr>
        <p:spPr>
          <a:xfrm>
            <a:off x="0" y="228600"/>
            <a:ext cx="9144000" cy="1143000"/>
          </a:xfrm>
        </p:spPr>
        <p:txBody>
          <a:bodyPr/>
          <a:lstStyle/>
          <a:p>
            <a:pPr algn="ctr"/>
            <a:r>
              <a:rPr lang="en-US" altLang="en-US" smtClean="0">
                <a:solidFill>
                  <a:srgbClr val="0070C0"/>
                </a:solidFill>
              </a:rPr>
              <a:t>Supporting Families</a:t>
            </a:r>
          </a:p>
        </p:txBody>
      </p:sp>
      <p:sp>
        <p:nvSpPr>
          <p:cNvPr id="38916" name="Rectangle 4"/>
          <p:cNvSpPr>
            <a:spLocks/>
          </p:cNvSpPr>
          <p:nvPr/>
        </p:nvSpPr>
        <p:spPr bwMode="auto">
          <a:xfrm>
            <a:off x="488950" y="5638800"/>
            <a:ext cx="120173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spAutoFit/>
          </a:bodyPr>
          <a:lstStyle>
            <a:lvl1pPr marL="39688"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100">
                <a:solidFill>
                  <a:schemeClr val="bg1"/>
                </a:solidFill>
                <a:latin typeface="Arial" charset="0"/>
                <a:cs typeface="Arial" charset="0"/>
                <a:sym typeface="Arial" charset="0"/>
              </a:rPr>
              <a:t>Contributed photo</a:t>
            </a:r>
          </a:p>
        </p:txBody>
      </p:sp>
      <p:pic>
        <p:nvPicPr>
          <p:cNvPr id="38918" name="Picture 1"/>
          <p:cNvPicPr>
            <a:picLocks noChangeAspect="1"/>
          </p:cNvPicPr>
          <p:nvPr/>
        </p:nvPicPr>
        <p:blipFill>
          <a:blip r:embed="rId3" cstate="print">
            <a:extLst>
              <a:ext uri="{28A0092B-C50C-407E-A947-70E740481C1C}">
                <a14:useLocalDpi xmlns:a14="http://schemas.microsoft.com/office/drawing/2010/main" val="0"/>
              </a:ext>
            </a:extLst>
          </a:blip>
          <a:srcRect l="27617" b="1759"/>
          <a:stretch>
            <a:fillRect/>
          </a:stretch>
        </p:blipFill>
        <p:spPr bwMode="auto">
          <a:xfrm>
            <a:off x="0" y="1149701"/>
            <a:ext cx="4964113" cy="448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311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457200"/>
            <a:ext cx="9144000" cy="1143000"/>
          </a:xfrm>
        </p:spPr>
        <p:txBody>
          <a:bodyPr/>
          <a:lstStyle/>
          <a:p>
            <a:pPr algn="ctr" eaLnBrk="1" hangingPunct="1"/>
            <a:r>
              <a:rPr lang="en-US" altLang="en-US" dirty="0" smtClean="0">
                <a:solidFill>
                  <a:srgbClr val="0070C0"/>
                </a:solidFill>
              </a:rPr>
              <a:t>Protective Factors</a:t>
            </a:r>
          </a:p>
        </p:txBody>
      </p:sp>
      <p:sp>
        <p:nvSpPr>
          <p:cNvPr id="19459" name="Rectangle 3"/>
          <p:cNvSpPr>
            <a:spLocks noGrp="1" noChangeArrowheads="1"/>
          </p:cNvSpPr>
          <p:nvPr>
            <p:ph idx="1"/>
          </p:nvPr>
        </p:nvSpPr>
        <p:spPr>
          <a:xfrm>
            <a:off x="457200" y="1447800"/>
            <a:ext cx="8229600" cy="4525963"/>
          </a:xfrm>
        </p:spPr>
        <p:txBody>
          <a:bodyPr>
            <a:normAutofit fontScale="70000" lnSpcReduction="20000"/>
          </a:bodyPr>
          <a:lstStyle/>
          <a:p>
            <a:pPr marL="274320" indent="-274320" eaLnBrk="1" fontAlgn="auto" hangingPunct="1">
              <a:lnSpc>
                <a:spcPct val="90000"/>
              </a:lnSpc>
              <a:spcAft>
                <a:spcPts val="0"/>
              </a:spcAft>
              <a:buClr>
                <a:schemeClr val="accent3"/>
              </a:buClr>
              <a:buFont typeface="Wingdings 2"/>
              <a:buChar char=""/>
              <a:defRPr/>
            </a:pPr>
            <a:r>
              <a:rPr lang="en-US" sz="4100" dirty="0" smtClean="0">
                <a:latin typeface="+mj-lt"/>
              </a:rPr>
              <a:t>Parental Resilience</a:t>
            </a:r>
          </a:p>
          <a:p>
            <a:pPr marL="0" indent="0" eaLnBrk="1" fontAlgn="auto" hangingPunct="1">
              <a:lnSpc>
                <a:spcPct val="90000"/>
              </a:lnSpc>
              <a:spcAft>
                <a:spcPts val="0"/>
              </a:spcAft>
              <a:buClr>
                <a:schemeClr val="accent3"/>
              </a:buClr>
              <a:buFont typeface="Wingdings 2" pitchFamily="18" charset="2"/>
              <a:buNone/>
              <a:defRPr/>
            </a:pPr>
            <a:endParaRPr lang="en-US" sz="4100" dirty="0" smtClean="0">
              <a:latin typeface="+mj-lt"/>
            </a:endParaRPr>
          </a:p>
          <a:p>
            <a:pPr marL="274320" indent="-274320" eaLnBrk="1" fontAlgn="auto" hangingPunct="1">
              <a:lnSpc>
                <a:spcPct val="90000"/>
              </a:lnSpc>
              <a:spcAft>
                <a:spcPts val="0"/>
              </a:spcAft>
              <a:buClr>
                <a:schemeClr val="accent3"/>
              </a:buClr>
              <a:buFont typeface="Wingdings 2"/>
              <a:buChar char=""/>
              <a:defRPr/>
            </a:pPr>
            <a:r>
              <a:rPr lang="en-US" sz="4100" dirty="0" smtClean="0">
                <a:latin typeface="+mj-lt"/>
              </a:rPr>
              <a:t>Social Connections</a:t>
            </a:r>
          </a:p>
          <a:p>
            <a:pPr marL="274320" indent="-274320" eaLnBrk="1" fontAlgn="auto" hangingPunct="1">
              <a:lnSpc>
                <a:spcPct val="90000"/>
              </a:lnSpc>
              <a:spcAft>
                <a:spcPts val="0"/>
              </a:spcAft>
              <a:buClr>
                <a:schemeClr val="accent3"/>
              </a:buClr>
              <a:buFont typeface="Wingdings 2"/>
              <a:buChar char=""/>
              <a:defRPr/>
            </a:pPr>
            <a:endParaRPr lang="en-US" sz="4100" dirty="0" smtClean="0">
              <a:latin typeface="+mj-lt"/>
            </a:endParaRPr>
          </a:p>
          <a:p>
            <a:pPr marL="274320" indent="-274320" eaLnBrk="1" fontAlgn="auto" hangingPunct="1">
              <a:lnSpc>
                <a:spcPct val="90000"/>
              </a:lnSpc>
              <a:spcAft>
                <a:spcPts val="0"/>
              </a:spcAft>
              <a:buClr>
                <a:schemeClr val="accent3"/>
              </a:buClr>
              <a:buFont typeface="Wingdings 2"/>
              <a:buChar char=""/>
              <a:defRPr/>
            </a:pPr>
            <a:r>
              <a:rPr lang="en-US" sz="4100" dirty="0" smtClean="0">
                <a:latin typeface="+mj-lt"/>
              </a:rPr>
              <a:t>Knowledge of Parenting and Child Development</a:t>
            </a:r>
          </a:p>
          <a:p>
            <a:pPr marL="274320" indent="-274320" eaLnBrk="1" fontAlgn="auto" hangingPunct="1">
              <a:lnSpc>
                <a:spcPct val="90000"/>
              </a:lnSpc>
              <a:spcAft>
                <a:spcPts val="0"/>
              </a:spcAft>
              <a:buClr>
                <a:schemeClr val="accent3"/>
              </a:buClr>
              <a:buFont typeface="Wingdings 2"/>
              <a:buChar char=""/>
              <a:defRPr/>
            </a:pPr>
            <a:endParaRPr lang="en-US" sz="4100" dirty="0" smtClean="0">
              <a:latin typeface="+mj-lt"/>
            </a:endParaRPr>
          </a:p>
          <a:p>
            <a:pPr marL="274320" indent="-274320" eaLnBrk="1" fontAlgn="auto" hangingPunct="1">
              <a:lnSpc>
                <a:spcPct val="90000"/>
              </a:lnSpc>
              <a:spcAft>
                <a:spcPts val="0"/>
              </a:spcAft>
              <a:buClr>
                <a:schemeClr val="accent3"/>
              </a:buClr>
              <a:buFont typeface="Wingdings 2"/>
              <a:buChar char=""/>
              <a:defRPr/>
            </a:pPr>
            <a:r>
              <a:rPr lang="en-US" sz="4100" dirty="0" smtClean="0">
                <a:latin typeface="+mj-lt"/>
              </a:rPr>
              <a:t>Concrete Support for Parents in Times of Need</a:t>
            </a:r>
          </a:p>
          <a:p>
            <a:pPr marL="0" indent="0" eaLnBrk="1" fontAlgn="auto" hangingPunct="1">
              <a:lnSpc>
                <a:spcPct val="90000"/>
              </a:lnSpc>
              <a:spcAft>
                <a:spcPts val="0"/>
              </a:spcAft>
              <a:buClr>
                <a:schemeClr val="accent3"/>
              </a:buClr>
              <a:buFont typeface="Wingdings 2" pitchFamily="18" charset="2"/>
              <a:buNone/>
              <a:defRPr/>
            </a:pPr>
            <a:endParaRPr lang="en-US" sz="4100" dirty="0" smtClean="0">
              <a:latin typeface="+mj-lt"/>
            </a:endParaRPr>
          </a:p>
          <a:p>
            <a:pPr marL="274320" indent="-274320" eaLnBrk="1" fontAlgn="auto" hangingPunct="1">
              <a:lnSpc>
                <a:spcPct val="90000"/>
              </a:lnSpc>
              <a:spcAft>
                <a:spcPts val="0"/>
              </a:spcAft>
              <a:buClr>
                <a:schemeClr val="accent3"/>
              </a:buClr>
              <a:buFont typeface="Wingdings 2"/>
              <a:buChar char=""/>
              <a:defRPr/>
            </a:pPr>
            <a:r>
              <a:rPr lang="en-US" sz="4100" dirty="0" smtClean="0">
                <a:latin typeface="+mj-lt"/>
              </a:rPr>
              <a:t>Social and Emotional Competence of Children</a:t>
            </a:r>
          </a:p>
          <a:p>
            <a:pPr marL="274320" indent="-274320" eaLnBrk="1" fontAlgn="auto" hangingPunct="1">
              <a:lnSpc>
                <a:spcPct val="90000"/>
              </a:lnSpc>
              <a:spcAft>
                <a:spcPts val="0"/>
              </a:spcAft>
              <a:buClr>
                <a:schemeClr val="accent3"/>
              </a:buClr>
              <a:buFont typeface="Wingdings 2"/>
              <a:buChar char=""/>
              <a:defRPr/>
            </a:pPr>
            <a:endParaRPr lang="en-US" sz="2800" dirty="0" smtClean="0">
              <a:latin typeface="+mj-lt"/>
            </a:endParaRPr>
          </a:p>
          <a:p>
            <a:pPr marL="274320" indent="-274320" eaLnBrk="1" fontAlgn="auto" hangingPunct="1">
              <a:lnSpc>
                <a:spcPct val="90000"/>
              </a:lnSpc>
              <a:spcAft>
                <a:spcPts val="0"/>
              </a:spcAft>
              <a:buClr>
                <a:schemeClr val="accent3"/>
              </a:buClr>
              <a:buFont typeface="Wingdings 2"/>
              <a:buChar char=""/>
              <a:defRPr/>
            </a:pPr>
            <a:endParaRPr lang="en-US" sz="2800" dirty="0" smtClean="0">
              <a:latin typeface="+mj-lt"/>
            </a:endParaRPr>
          </a:p>
          <a:p>
            <a:pPr marL="274320" indent="-274320" eaLnBrk="1" fontAlgn="auto" hangingPunct="1">
              <a:lnSpc>
                <a:spcPct val="90000"/>
              </a:lnSpc>
              <a:spcAft>
                <a:spcPts val="0"/>
              </a:spcAft>
              <a:buClr>
                <a:schemeClr val="accent3"/>
              </a:buClr>
              <a:buFont typeface="Wingdings 2"/>
              <a:buChar char=""/>
              <a:defRPr/>
            </a:pPr>
            <a:endParaRPr lang="en-US" sz="2800" dirty="0" smtClean="0">
              <a:latin typeface="+mj-lt"/>
            </a:endParaRPr>
          </a:p>
        </p:txBody>
      </p:sp>
    </p:spTree>
    <p:extLst>
      <p:ext uri="{BB962C8B-B14F-4D97-AF65-F5344CB8AC3E}">
        <p14:creationId xmlns:p14="http://schemas.microsoft.com/office/powerpoint/2010/main" val="3976909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a:ln w="57150">
            <a:solidFill>
              <a:srgbClr val="0026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0963" name="TextBox 1"/>
          <p:cNvSpPr txBox="1">
            <a:spLocks noChangeArrowheads="1"/>
          </p:cNvSpPr>
          <p:nvPr/>
        </p:nvSpPr>
        <p:spPr bwMode="auto">
          <a:xfrm>
            <a:off x="381000" y="2503488"/>
            <a:ext cx="26670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en-US" altLang="en-US" sz="2800" dirty="0">
                <a:latin typeface="Calibri" pitchFamily="34" charset="0"/>
              </a:rPr>
              <a:t>Managing stress and functioning well when faced with challenges, adversity and trauma</a:t>
            </a:r>
          </a:p>
        </p:txBody>
      </p:sp>
      <p:sp>
        <p:nvSpPr>
          <p:cNvPr id="40964" name="Rectangle 2"/>
          <p:cNvSpPr>
            <a:spLocks noGrp="1" noChangeArrowheads="1"/>
          </p:cNvSpPr>
          <p:nvPr>
            <p:ph type="title"/>
          </p:nvPr>
        </p:nvSpPr>
        <p:spPr>
          <a:xfrm>
            <a:off x="457200" y="273050"/>
            <a:ext cx="8153400" cy="1162050"/>
          </a:xfrm>
        </p:spPr>
        <p:txBody>
          <a:bodyPr/>
          <a:lstStyle/>
          <a:p>
            <a:pPr algn="ctr" eaLnBrk="1" hangingPunct="1"/>
            <a:r>
              <a:rPr lang="en-US" altLang="en-US" sz="4400" dirty="0" smtClean="0">
                <a:solidFill>
                  <a:srgbClr val="0070C0"/>
                </a:solidFill>
              </a:rPr>
              <a:t>Resilience</a:t>
            </a:r>
          </a:p>
        </p:txBody>
      </p:sp>
      <p:pic>
        <p:nvPicPr>
          <p:cNvPr id="409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52600"/>
            <a:ext cx="5603875"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2200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2231" y="228600"/>
            <a:ext cx="9144000" cy="715963"/>
          </a:xfrm>
          <a:prstGeom prst="rect">
            <a:avLst/>
          </a:prstGeom>
        </p:spPr>
        <p:txBody>
          <a:bodyPr/>
          <a:lstStyle/>
          <a:p>
            <a:pPr algn="ctr">
              <a:defRPr/>
            </a:pPr>
            <a:r>
              <a:rPr lang="en-US" sz="4400" dirty="0">
                <a:solidFill>
                  <a:srgbClr val="0070C0"/>
                </a:solidFill>
                <a:latin typeface="+mj-lt"/>
                <a:ea typeface="+mj-ea"/>
                <a:cs typeface="+mj-cs"/>
              </a:rPr>
              <a:t>Social Connections</a:t>
            </a:r>
          </a:p>
        </p:txBody>
      </p:sp>
      <p:sp>
        <p:nvSpPr>
          <p:cNvPr id="5" name="Rectangle 4"/>
          <p:cNvSpPr/>
          <p:nvPr/>
        </p:nvSpPr>
        <p:spPr>
          <a:xfrm>
            <a:off x="0" y="0"/>
            <a:ext cx="9144000" cy="6858000"/>
          </a:xfrm>
          <a:prstGeom prst="rect">
            <a:avLst/>
          </a:prstGeom>
          <a:noFill/>
          <a:ln w="57150">
            <a:solidFill>
              <a:srgbClr val="0026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1988" name="TextBox 5"/>
          <p:cNvSpPr txBox="1">
            <a:spLocks noChangeArrowheads="1"/>
          </p:cNvSpPr>
          <p:nvPr/>
        </p:nvSpPr>
        <p:spPr bwMode="auto">
          <a:xfrm>
            <a:off x="613568" y="4591050"/>
            <a:ext cx="79168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en-US" altLang="en-US" sz="2800" dirty="0">
                <a:latin typeface="Calibri" pitchFamily="34" charset="0"/>
              </a:rPr>
              <a:t>Positive relationships that provide emotional, informational, instrumental, and spiritual support</a:t>
            </a:r>
          </a:p>
        </p:txBody>
      </p:sp>
      <p:pic>
        <p:nvPicPr>
          <p:cNvPr id="4199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19200"/>
            <a:ext cx="50609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8161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p:cNvPicPr>
          <p:nvPr/>
        </p:nvPicPr>
        <p:blipFill>
          <a:blip r:embed="rId3" cstate="print">
            <a:extLst>
              <a:ext uri="{28A0092B-C50C-407E-A947-70E740481C1C}">
                <a14:useLocalDpi xmlns:a14="http://schemas.microsoft.com/office/drawing/2010/main" val="0"/>
              </a:ext>
            </a:extLst>
          </a:blip>
          <a:srcRect t="26111" b="9814"/>
          <a:stretch>
            <a:fillRect/>
          </a:stretch>
        </p:blipFill>
        <p:spPr bwMode="auto">
          <a:xfrm>
            <a:off x="4572000" y="1676400"/>
            <a:ext cx="3967163" cy="380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txBox="1">
            <a:spLocks/>
          </p:cNvSpPr>
          <p:nvPr/>
        </p:nvSpPr>
        <p:spPr>
          <a:xfrm>
            <a:off x="0" y="228600"/>
            <a:ext cx="9144000" cy="1333500"/>
          </a:xfrm>
          <a:prstGeom prst="rect">
            <a:avLst/>
          </a:prstGeom>
        </p:spPr>
        <p:txBody>
          <a:bodyPr/>
          <a:lstStyle/>
          <a:p>
            <a:pPr algn="ctr">
              <a:defRPr/>
            </a:pPr>
            <a:r>
              <a:rPr lang="en-US" sz="4400" dirty="0">
                <a:solidFill>
                  <a:srgbClr val="0070C0"/>
                </a:solidFill>
                <a:latin typeface="+mj-lt"/>
                <a:ea typeface="+mj-ea"/>
                <a:cs typeface="+mj-cs"/>
              </a:rPr>
              <a:t>Knowledge of Parenting </a:t>
            </a:r>
            <a:br>
              <a:rPr lang="en-US" sz="4400" dirty="0">
                <a:solidFill>
                  <a:srgbClr val="0070C0"/>
                </a:solidFill>
                <a:latin typeface="+mj-lt"/>
                <a:ea typeface="+mj-ea"/>
                <a:cs typeface="+mj-cs"/>
              </a:rPr>
            </a:br>
            <a:r>
              <a:rPr lang="en-US" sz="4400" dirty="0">
                <a:solidFill>
                  <a:srgbClr val="0070C0"/>
                </a:solidFill>
                <a:latin typeface="+mj-lt"/>
                <a:ea typeface="+mj-ea"/>
                <a:cs typeface="+mj-cs"/>
              </a:rPr>
              <a:t>&amp; Child Development</a:t>
            </a:r>
          </a:p>
        </p:txBody>
      </p:sp>
      <p:sp>
        <p:nvSpPr>
          <p:cNvPr id="5" name="Rectangle 4"/>
          <p:cNvSpPr/>
          <p:nvPr/>
        </p:nvSpPr>
        <p:spPr>
          <a:xfrm>
            <a:off x="0" y="0"/>
            <a:ext cx="9144000" cy="6858000"/>
          </a:xfrm>
          <a:prstGeom prst="rect">
            <a:avLst/>
          </a:prstGeom>
          <a:noFill/>
          <a:ln w="57150">
            <a:solidFill>
              <a:srgbClr val="0026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3013" name="TextBox 5"/>
          <p:cNvSpPr txBox="1">
            <a:spLocks noChangeArrowheads="1"/>
          </p:cNvSpPr>
          <p:nvPr/>
        </p:nvSpPr>
        <p:spPr bwMode="auto">
          <a:xfrm>
            <a:off x="457200" y="2335416"/>
            <a:ext cx="35052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2800" dirty="0">
                <a:latin typeface="Calibri" pitchFamily="34" charset="0"/>
              </a:rPr>
              <a:t>Understanding child development and parenting strategies that support healthy child development</a:t>
            </a:r>
          </a:p>
        </p:txBody>
      </p:sp>
    </p:spTree>
    <p:extLst>
      <p:ext uri="{BB962C8B-B14F-4D97-AF65-F5344CB8AC3E}">
        <p14:creationId xmlns:p14="http://schemas.microsoft.com/office/powerpoint/2010/main" val="16943181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314" y="304800"/>
            <a:ext cx="9144000" cy="762000"/>
          </a:xfrm>
          <a:prstGeom prst="rect">
            <a:avLst/>
          </a:prstGeom>
        </p:spPr>
        <p:txBody>
          <a:bodyPr/>
          <a:lstStyle/>
          <a:p>
            <a:pPr algn="ctr">
              <a:defRPr/>
            </a:pPr>
            <a:r>
              <a:rPr lang="en-US" sz="4400" dirty="0">
                <a:solidFill>
                  <a:srgbClr val="0070C0"/>
                </a:solidFill>
                <a:latin typeface="+mj-lt"/>
                <a:ea typeface="+mj-ea"/>
                <a:cs typeface="+mj-cs"/>
              </a:rPr>
              <a:t>Concrete Support in Times of Need</a:t>
            </a:r>
          </a:p>
        </p:txBody>
      </p:sp>
      <p:sp>
        <p:nvSpPr>
          <p:cNvPr id="7" name="Rectangle 6"/>
          <p:cNvSpPr/>
          <p:nvPr/>
        </p:nvSpPr>
        <p:spPr>
          <a:xfrm>
            <a:off x="0" y="0"/>
            <a:ext cx="9144000" cy="6858000"/>
          </a:xfrm>
          <a:prstGeom prst="rect">
            <a:avLst/>
          </a:prstGeom>
          <a:noFill/>
          <a:ln w="57150">
            <a:solidFill>
              <a:srgbClr val="0026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4036" name="TextBox 7"/>
          <p:cNvSpPr txBox="1">
            <a:spLocks noChangeArrowheads="1"/>
          </p:cNvSpPr>
          <p:nvPr/>
        </p:nvSpPr>
        <p:spPr bwMode="auto">
          <a:xfrm>
            <a:off x="76200" y="1447800"/>
            <a:ext cx="290671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en-US" altLang="en-US" sz="2800" dirty="0">
                <a:latin typeface="Calibri" pitchFamily="34" charset="0"/>
              </a:rPr>
              <a:t>Access to concrete support and services that address a family’s needs and help minimize stress caused by challenges</a:t>
            </a:r>
          </a:p>
        </p:txBody>
      </p:sp>
      <p:pic>
        <p:nvPicPr>
          <p:cNvPr id="440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4088" y="1317625"/>
            <a:ext cx="5345112"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7176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222" y="179962"/>
            <a:ext cx="9144000" cy="838200"/>
          </a:xfrm>
          <a:prstGeom prst="rect">
            <a:avLst/>
          </a:prstGeom>
        </p:spPr>
        <p:txBody>
          <a:bodyPr/>
          <a:lstStyle/>
          <a:p>
            <a:pPr algn="ctr">
              <a:defRPr/>
            </a:pPr>
            <a:r>
              <a:rPr lang="en-US" sz="3700" dirty="0">
                <a:solidFill>
                  <a:srgbClr val="0070C0"/>
                </a:solidFill>
                <a:latin typeface="+mj-lt"/>
                <a:ea typeface="+mj-ea"/>
                <a:cs typeface="+mj-cs"/>
              </a:rPr>
              <a:t>Social &amp; Emotional Competence of Children</a:t>
            </a:r>
          </a:p>
        </p:txBody>
      </p:sp>
      <p:sp>
        <p:nvSpPr>
          <p:cNvPr id="5" name="Rectangle 4"/>
          <p:cNvSpPr/>
          <p:nvPr/>
        </p:nvSpPr>
        <p:spPr>
          <a:xfrm>
            <a:off x="0" y="0"/>
            <a:ext cx="9144000" cy="6858000"/>
          </a:xfrm>
          <a:prstGeom prst="rect">
            <a:avLst/>
          </a:prstGeom>
          <a:noFill/>
          <a:ln w="57150">
            <a:solidFill>
              <a:srgbClr val="0026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5060" name="TextBox 6"/>
          <p:cNvSpPr txBox="1">
            <a:spLocks noChangeArrowheads="1"/>
          </p:cNvSpPr>
          <p:nvPr/>
        </p:nvSpPr>
        <p:spPr bwMode="auto">
          <a:xfrm>
            <a:off x="5489710" y="1828800"/>
            <a:ext cx="3436938"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 typeface="Arial" charset="0"/>
              <a:buNone/>
            </a:pPr>
            <a:r>
              <a:rPr lang="en-US" altLang="en-US" dirty="0">
                <a:latin typeface="Calibri" pitchFamily="34" charset="0"/>
              </a:rPr>
              <a:t>Family and child relationships that help children develop the ability to communicate clearly, recognize and regulate their emotions, and establish and maintain relationships</a:t>
            </a:r>
          </a:p>
        </p:txBody>
      </p:sp>
      <p:pic>
        <p:nvPicPr>
          <p:cNvPr id="45062" name="Picture 3"/>
          <p:cNvPicPr>
            <a:picLocks noChangeAspect="1"/>
          </p:cNvPicPr>
          <p:nvPr/>
        </p:nvPicPr>
        <p:blipFill>
          <a:blip r:embed="rId3">
            <a:extLst>
              <a:ext uri="{28A0092B-C50C-407E-A947-70E740481C1C}">
                <a14:useLocalDpi xmlns:a14="http://schemas.microsoft.com/office/drawing/2010/main" val="0"/>
              </a:ext>
            </a:extLst>
          </a:blip>
          <a:srcRect l="5441" r="4530"/>
          <a:stretch>
            <a:fillRect/>
          </a:stretch>
        </p:blipFill>
        <p:spPr bwMode="auto">
          <a:xfrm>
            <a:off x="228600" y="1531937"/>
            <a:ext cx="510222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7711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whatmakesyourfamilystrong.org/remember_final_jp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5221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457200" y="1828800"/>
            <a:ext cx="8077200" cy="800100"/>
          </a:xfrm>
        </p:spPr>
        <p:txBody>
          <a:bodyPr/>
          <a:lstStyle/>
          <a:p>
            <a:pPr marL="0" indent="0" algn="ctr" defTabSz="930275">
              <a:buFont typeface="Wingdings 2" pitchFamily="18" charset="2"/>
              <a:buNone/>
            </a:pPr>
            <a:r>
              <a:rPr lang="en-US" altLang="en-US" sz="2400" dirty="0" smtClean="0">
                <a:latin typeface="Calibri" pitchFamily="34" charset="0"/>
              </a:rPr>
              <a:t>Building a healthier, more productive nation by empowering parents and strengthening families</a:t>
            </a:r>
            <a:endParaRPr lang="en-US" altLang="en-US" sz="2400" dirty="0" smtClean="0">
              <a:solidFill>
                <a:schemeClr val="bg1"/>
              </a:solidFill>
              <a:latin typeface="Calibri" pitchFamily="34" charset="0"/>
            </a:endParaRPr>
          </a:p>
        </p:txBody>
      </p:sp>
      <p:sp>
        <p:nvSpPr>
          <p:cNvPr id="48132" name="Title 4"/>
          <p:cNvSpPr>
            <a:spLocks noGrp="1"/>
          </p:cNvSpPr>
          <p:nvPr>
            <p:ph type="title"/>
          </p:nvPr>
        </p:nvSpPr>
        <p:spPr>
          <a:xfrm>
            <a:off x="60224" y="152400"/>
            <a:ext cx="9096375" cy="1143000"/>
          </a:xfrm>
        </p:spPr>
        <p:txBody>
          <a:bodyPr/>
          <a:lstStyle/>
          <a:p>
            <a:pPr algn="ctr"/>
            <a:r>
              <a:rPr lang="en-US" altLang="en-US" sz="4800" dirty="0" smtClean="0">
                <a:solidFill>
                  <a:srgbClr val="0070C0"/>
                </a:solidFill>
              </a:rPr>
              <a:t>Prevent Child Abuse North Carolina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773396"/>
            <a:ext cx="3733800" cy="280035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2754346"/>
            <a:ext cx="3759200" cy="2819400"/>
          </a:xfrm>
          <a:prstGeom prst="rect">
            <a:avLst/>
          </a:prstGeom>
        </p:spPr>
      </p:pic>
    </p:spTree>
    <p:extLst>
      <p:ext uri="{BB962C8B-B14F-4D97-AF65-F5344CB8AC3E}">
        <p14:creationId xmlns:p14="http://schemas.microsoft.com/office/powerpoint/2010/main" val="9711504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304800" y="609600"/>
            <a:ext cx="8763000" cy="1143000"/>
          </a:xfrm>
        </p:spPr>
        <p:txBody>
          <a:bodyPr/>
          <a:lstStyle/>
          <a:p>
            <a:r>
              <a:rPr lang="en-US" altLang="en-US" sz="4000" smtClean="0">
                <a:solidFill>
                  <a:srgbClr val="0070C0"/>
                </a:solidFill>
              </a:rPr>
              <a:t>How PCANC builds strong families in NC...</a:t>
            </a:r>
          </a:p>
        </p:txBody>
      </p:sp>
      <p:pic>
        <p:nvPicPr>
          <p:cNvPr id="49155"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86000"/>
            <a:ext cx="4775200" cy="3581400"/>
          </a:xfrm>
        </p:spPr>
      </p:pic>
      <p:sp>
        <p:nvSpPr>
          <p:cNvPr id="4" name="Rectangle 3"/>
          <p:cNvSpPr/>
          <p:nvPr/>
        </p:nvSpPr>
        <p:spPr>
          <a:xfrm>
            <a:off x="5486400" y="3125788"/>
            <a:ext cx="3124200" cy="2123658"/>
          </a:xfrm>
          <a:prstGeom prst="rect">
            <a:avLst/>
          </a:prstGeom>
        </p:spPr>
        <p:txBody>
          <a:bodyPr wrap="square">
            <a:spAutoFit/>
          </a:bodyPr>
          <a:lstStyle/>
          <a:p>
            <a:pPr algn="ctr">
              <a:defRPr/>
            </a:pPr>
            <a:r>
              <a:rPr lang="en-US" sz="4400" dirty="0" smtClean="0">
                <a:solidFill>
                  <a:srgbClr val="0070C0"/>
                </a:solidFill>
                <a:latin typeface="Calibri"/>
                <a:ea typeface="+mj-ea"/>
                <a:cs typeface="+mj-cs"/>
              </a:rPr>
              <a:t>Civic Education &amp; Engagement</a:t>
            </a:r>
            <a:endParaRPr lang="en-US" sz="4400" dirty="0">
              <a:solidFill>
                <a:srgbClr val="0070C0"/>
              </a:solidFill>
            </a:endParaRPr>
          </a:p>
        </p:txBody>
      </p:sp>
    </p:spTree>
    <p:extLst>
      <p:ext uri="{BB962C8B-B14F-4D97-AF65-F5344CB8AC3E}">
        <p14:creationId xmlns:p14="http://schemas.microsoft.com/office/powerpoint/2010/main" val="9918243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7804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282102" y="228600"/>
            <a:ext cx="8839200" cy="1066800"/>
          </a:xfrm>
        </p:spPr>
        <p:txBody>
          <a:bodyPr/>
          <a:lstStyle/>
          <a:p>
            <a:pPr algn="ctr"/>
            <a:r>
              <a:rPr lang="en-US" altLang="en-US" dirty="0" smtClean="0">
                <a:solidFill>
                  <a:srgbClr val="0070C0"/>
                </a:solidFill>
              </a:rPr>
              <a:t>Supporting Professionals</a:t>
            </a:r>
          </a:p>
        </p:txBody>
      </p:sp>
      <p:sp>
        <p:nvSpPr>
          <p:cNvPr id="50179" name="TextBox 2"/>
          <p:cNvSpPr txBox="1">
            <a:spLocks noChangeArrowheads="1"/>
          </p:cNvSpPr>
          <p:nvPr/>
        </p:nvSpPr>
        <p:spPr bwMode="auto">
          <a:xfrm>
            <a:off x="226142" y="1186685"/>
            <a:ext cx="442205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altLang="en-US" sz="3200" dirty="0">
                <a:latin typeface="Calibri" pitchFamily="34" charset="0"/>
              </a:rPr>
              <a:t>Implementation </a:t>
            </a:r>
            <a:r>
              <a:rPr lang="en-US" altLang="en-US" sz="3200" dirty="0" smtClean="0">
                <a:latin typeface="Calibri" pitchFamily="34" charset="0"/>
              </a:rPr>
              <a:t>Support (Evidence-Based Parenting) </a:t>
            </a:r>
            <a:endParaRPr lang="en-US" altLang="en-US" sz="3200" dirty="0">
              <a:latin typeface="Calibri" pitchFamily="34" charset="0"/>
            </a:endParaRPr>
          </a:p>
          <a:p>
            <a:pPr eaLnBrk="1" hangingPunct="1">
              <a:buFont typeface="Arial" charset="0"/>
              <a:buChar char="•"/>
            </a:pPr>
            <a:r>
              <a:rPr lang="en-US" altLang="en-US" sz="3200" dirty="0">
                <a:latin typeface="Calibri" pitchFamily="34" charset="0"/>
              </a:rPr>
              <a:t>Training</a:t>
            </a:r>
          </a:p>
          <a:p>
            <a:pPr eaLnBrk="1" hangingPunct="1">
              <a:buFont typeface="Arial" charset="0"/>
              <a:buChar char="•"/>
            </a:pPr>
            <a:r>
              <a:rPr lang="en-US" altLang="en-US" sz="3200" dirty="0">
                <a:latin typeface="Calibri" pitchFamily="34" charset="0"/>
              </a:rPr>
              <a:t>Community Cafes</a:t>
            </a:r>
          </a:p>
          <a:p>
            <a:pPr eaLnBrk="1" hangingPunct="1">
              <a:buFont typeface="Arial" charset="0"/>
              <a:buChar char="•"/>
            </a:pPr>
            <a:r>
              <a:rPr lang="en-US" altLang="en-US" sz="3200" dirty="0">
                <a:latin typeface="Calibri" pitchFamily="34" charset="0"/>
              </a:rPr>
              <a:t>Prevention Network</a:t>
            </a:r>
          </a:p>
          <a:p>
            <a:pPr eaLnBrk="1" hangingPunct="1">
              <a:buFont typeface="Arial" charset="0"/>
              <a:buChar char="•"/>
            </a:pPr>
            <a:r>
              <a:rPr lang="en-US" altLang="en-US" sz="3200" dirty="0">
                <a:latin typeface="Calibri" pitchFamily="34" charset="0"/>
              </a:rPr>
              <a:t>Learning and Leadership Summit</a:t>
            </a:r>
          </a:p>
        </p:txBody>
      </p:sp>
      <p:pic>
        <p:nvPicPr>
          <p:cNvPr id="5018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8826" y="1981200"/>
            <a:ext cx="4110062"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0079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648200" y="1066800"/>
            <a:ext cx="4114800" cy="3200400"/>
          </a:xfrm>
        </p:spPr>
        <p:txBody>
          <a:bodyPr/>
          <a:lstStyle/>
          <a:p>
            <a:pPr algn="ctr"/>
            <a:r>
              <a:rPr lang="en-US" altLang="en-US" sz="4800" dirty="0" smtClean="0">
                <a:solidFill>
                  <a:srgbClr val="0070C0"/>
                </a:solidFill>
              </a:rPr>
              <a:t>Advocating for policies that support children and families. </a:t>
            </a:r>
          </a:p>
        </p:txBody>
      </p:sp>
      <p:pic>
        <p:nvPicPr>
          <p:cNvPr id="51203" name="Picture 3" descr="C:\Users\szabavin\AppData\Local\Microsoft\Windows\Temporary Internet Files\Content.IE5\D14KMSK5\8223098211_26cd5b918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302" y="1371600"/>
            <a:ext cx="40957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5104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533400" y="1295400"/>
            <a:ext cx="8229600" cy="3932238"/>
          </a:xfrm>
        </p:spPr>
        <p:txBody>
          <a:bodyPr/>
          <a:lstStyle/>
          <a:p>
            <a:pPr marL="26987" indent="0" algn="ctr">
              <a:buFont typeface="Wingdings 2" pitchFamily="18" charset="2"/>
              <a:buNone/>
              <a:defRPr/>
            </a:pPr>
            <a:r>
              <a:rPr lang="en-US" altLang="en-US" sz="3600" dirty="0">
                <a:latin typeface="+mj-lt"/>
              </a:rPr>
              <a:t>M</a:t>
            </a:r>
            <a:r>
              <a:rPr lang="en-US" altLang="en-US" sz="3600" dirty="0" smtClean="0">
                <a:latin typeface="+mj-lt"/>
              </a:rPr>
              <a:t>ake evidence-based parenting education programs available in all 100 North Carolina counties in a </a:t>
            </a:r>
            <a:r>
              <a:rPr lang="en-US" altLang="en-US" sz="3600" i="1" dirty="0" smtClean="0">
                <a:latin typeface="+mj-lt"/>
              </a:rPr>
              <a:t>continuum from prenatal to college</a:t>
            </a:r>
            <a:r>
              <a:rPr lang="en-US" altLang="en-US" sz="3600" dirty="0" smtClean="0">
                <a:latin typeface="+mj-lt"/>
              </a:rPr>
              <a:t> and make it mandatory for foster parents and parents who are at-risk or substantiated for abuse and neglect. </a:t>
            </a:r>
          </a:p>
          <a:p>
            <a:pPr>
              <a:defRPr/>
            </a:pPr>
            <a:endParaRPr lang="en-US" altLang="en-US" dirty="0" smtClean="0"/>
          </a:p>
        </p:txBody>
      </p:sp>
      <p:sp>
        <p:nvSpPr>
          <p:cNvPr id="25603" name="Title 1"/>
          <p:cNvSpPr>
            <a:spLocks noGrp="1"/>
          </p:cNvSpPr>
          <p:nvPr>
            <p:ph type="title"/>
          </p:nvPr>
        </p:nvSpPr>
        <p:spPr>
          <a:xfrm>
            <a:off x="-12970" y="152400"/>
            <a:ext cx="9144000" cy="1143000"/>
          </a:xfrm>
        </p:spPr>
        <p:txBody>
          <a:bodyPr/>
          <a:lstStyle/>
          <a:p>
            <a:pPr algn="ctr"/>
            <a:r>
              <a:rPr lang="en-US" altLang="en-US" dirty="0" smtClean="0">
                <a:solidFill>
                  <a:srgbClr val="0070C0"/>
                </a:solidFill>
              </a:rPr>
              <a:t>PCANC Policy Goal 1</a:t>
            </a:r>
          </a:p>
        </p:txBody>
      </p:sp>
    </p:spTree>
    <p:extLst>
      <p:ext uri="{BB962C8B-B14F-4D97-AF65-F5344CB8AC3E}">
        <p14:creationId xmlns:p14="http://schemas.microsoft.com/office/powerpoint/2010/main" val="35021283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0070C0"/>
                </a:solidFill>
              </a:rPr>
              <a:t>PCANC Policy </a:t>
            </a:r>
            <a:r>
              <a:rPr lang="en-US" altLang="en-US" dirty="0" smtClean="0">
                <a:solidFill>
                  <a:srgbClr val="0070C0"/>
                </a:solidFill>
              </a:rPr>
              <a:t>Goals 2 &amp; 3</a:t>
            </a:r>
            <a:endParaRPr lang="en-US" dirty="0">
              <a:solidFill>
                <a:srgbClr val="0070C0"/>
              </a:solidFill>
            </a:endParaRPr>
          </a:p>
        </p:txBody>
      </p:sp>
      <p:sp>
        <p:nvSpPr>
          <p:cNvPr id="3" name="Content Placeholder 2"/>
          <p:cNvSpPr>
            <a:spLocks noGrp="1"/>
          </p:cNvSpPr>
          <p:nvPr>
            <p:ph idx="1"/>
          </p:nvPr>
        </p:nvSpPr>
        <p:spPr>
          <a:xfrm>
            <a:off x="457200" y="1600201"/>
            <a:ext cx="8229600" cy="3733800"/>
          </a:xfrm>
        </p:spPr>
        <p:txBody>
          <a:bodyPr/>
          <a:lstStyle/>
          <a:p>
            <a:pPr marL="0" indent="0">
              <a:buNone/>
            </a:pPr>
            <a:r>
              <a:rPr lang="en-US" dirty="0" smtClean="0"/>
              <a:t>Recommend all public school teachers and counselors and child care professionals take the FREE Recognizing and Responding to Suspicions of Child Maltreatment Course.</a:t>
            </a:r>
            <a:endParaRPr lang="en-US" dirty="0"/>
          </a:p>
        </p:txBody>
      </p:sp>
    </p:spTree>
    <p:extLst>
      <p:ext uri="{BB962C8B-B14F-4D97-AF65-F5344CB8AC3E}">
        <p14:creationId xmlns:p14="http://schemas.microsoft.com/office/powerpoint/2010/main" val="37586957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Policy Goal 4</a:t>
            </a:r>
            <a:endParaRPr lang="en-US" dirty="0">
              <a:solidFill>
                <a:srgbClr val="0070C0"/>
              </a:solidFill>
            </a:endParaRPr>
          </a:p>
        </p:txBody>
      </p:sp>
      <p:sp>
        <p:nvSpPr>
          <p:cNvPr id="3" name="Content Placeholder 2"/>
          <p:cNvSpPr>
            <a:spLocks noGrp="1"/>
          </p:cNvSpPr>
          <p:nvPr>
            <p:ph idx="1"/>
          </p:nvPr>
        </p:nvSpPr>
        <p:spPr>
          <a:xfrm>
            <a:off x="457200" y="1600201"/>
            <a:ext cx="8229600" cy="2057400"/>
          </a:xfrm>
        </p:spPr>
        <p:txBody>
          <a:bodyPr/>
          <a:lstStyle/>
          <a:p>
            <a:pPr marL="0" indent="0">
              <a:buNone/>
            </a:pPr>
            <a:r>
              <a:rPr lang="en-US" dirty="0" smtClean="0"/>
              <a:t>Require Protective Factors Screening for all reports of child maltreatment</a:t>
            </a:r>
            <a:endParaRPr lang="en-US" dirty="0"/>
          </a:p>
        </p:txBody>
      </p:sp>
    </p:spTree>
    <p:extLst>
      <p:ext uri="{BB962C8B-B14F-4D97-AF65-F5344CB8AC3E}">
        <p14:creationId xmlns:p14="http://schemas.microsoft.com/office/powerpoint/2010/main" val="2979796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Policy Goal 5</a:t>
            </a:r>
            <a:endParaRPr lang="en-US" dirty="0">
              <a:solidFill>
                <a:srgbClr val="0070C0"/>
              </a:solidFill>
            </a:endParaRPr>
          </a:p>
        </p:txBody>
      </p:sp>
      <p:sp>
        <p:nvSpPr>
          <p:cNvPr id="3" name="Content Placeholder 2"/>
          <p:cNvSpPr>
            <a:spLocks noGrp="1"/>
          </p:cNvSpPr>
          <p:nvPr>
            <p:ph idx="1"/>
          </p:nvPr>
        </p:nvSpPr>
        <p:spPr>
          <a:xfrm>
            <a:off x="457200" y="1219200"/>
            <a:ext cx="8229600" cy="4525963"/>
          </a:xfrm>
        </p:spPr>
        <p:txBody>
          <a:bodyPr/>
          <a:lstStyle/>
          <a:p>
            <a:pPr marL="0" indent="0">
              <a:buNone/>
            </a:pPr>
            <a:r>
              <a:rPr lang="en-US" sz="2400" dirty="0" smtClean="0"/>
              <a:t>Increase capability to </a:t>
            </a:r>
            <a:r>
              <a:rPr lang="en-US" sz="2400" u="sng" dirty="0" smtClean="0"/>
              <a:t>share data </a:t>
            </a:r>
            <a:r>
              <a:rPr lang="en-US" sz="2400" dirty="0" smtClean="0"/>
              <a:t>about child well-being including:</a:t>
            </a:r>
          </a:p>
          <a:p>
            <a:pPr marL="514350" indent="-514350">
              <a:buAutoNum type="alphaLcPeriod"/>
            </a:pPr>
            <a:r>
              <a:rPr lang="en-US" sz="2400" dirty="0" smtClean="0"/>
              <a:t>The ability to share data across counties on individual child welfare cases and to support program evaluation to foster system improvements; and</a:t>
            </a:r>
          </a:p>
          <a:p>
            <a:pPr marL="514350" indent="-514350">
              <a:buAutoNum type="alphaLcPeriod"/>
            </a:pPr>
            <a:r>
              <a:rPr lang="en-US" sz="2400" dirty="0" smtClean="0"/>
              <a:t>The collection of data on social norms around children and parenting to foster collaboration across systems and programs including public health, social services, early childhood development, public education and public safety.</a:t>
            </a:r>
            <a:endParaRPr lang="en-US" sz="2400" dirty="0"/>
          </a:p>
        </p:txBody>
      </p:sp>
    </p:spTree>
    <p:extLst>
      <p:ext uri="{BB962C8B-B14F-4D97-AF65-F5344CB8AC3E}">
        <p14:creationId xmlns:p14="http://schemas.microsoft.com/office/powerpoint/2010/main" val="5433933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Policy Goal 6</a:t>
            </a:r>
            <a:endParaRPr lang="en-US" dirty="0">
              <a:solidFill>
                <a:srgbClr val="0070C0"/>
              </a:solidFill>
            </a:endParaRPr>
          </a:p>
        </p:txBody>
      </p:sp>
      <p:sp>
        <p:nvSpPr>
          <p:cNvPr id="3" name="Content Placeholder 2"/>
          <p:cNvSpPr>
            <a:spLocks noGrp="1"/>
          </p:cNvSpPr>
          <p:nvPr>
            <p:ph idx="1"/>
          </p:nvPr>
        </p:nvSpPr>
        <p:spPr/>
        <p:txBody>
          <a:bodyPr/>
          <a:lstStyle/>
          <a:p>
            <a:pPr marL="0" indent="0">
              <a:buNone/>
            </a:pPr>
            <a:r>
              <a:rPr lang="en-US" dirty="0" smtClean="0"/>
              <a:t>Increase public awareness of ways to support families and children to prevent child maltreatment emphasizing the Protective Factors.</a:t>
            </a:r>
            <a:endParaRPr lang="en-US" dirty="0"/>
          </a:p>
        </p:txBody>
      </p:sp>
    </p:spTree>
    <p:extLst>
      <p:ext uri="{BB962C8B-B14F-4D97-AF65-F5344CB8AC3E}">
        <p14:creationId xmlns:p14="http://schemas.microsoft.com/office/powerpoint/2010/main" val="21502417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Policy Goal 7</a:t>
            </a:r>
            <a:endParaRPr lang="en-US" dirty="0">
              <a:solidFill>
                <a:srgbClr val="0070C0"/>
              </a:solidFill>
            </a:endParaRPr>
          </a:p>
        </p:txBody>
      </p:sp>
      <p:sp>
        <p:nvSpPr>
          <p:cNvPr id="3" name="Content Placeholder 2"/>
          <p:cNvSpPr>
            <a:spLocks noGrp="1"/>
          </p:cNvSpPr>
          <p:nvPr>
            <p:ph idx="1"/>
          </p:nvPr>
        </p:nvSpPr>
        <p:spPr/>
        <p:txBody>
          <a:bodyPr/>
          <a:lstStyle/>
          <a:p>
            <a:pPr marL="0" indent="0">
              <a:buNone/>
            </a:pPr>
            <a:r>
              <a:rPr lang="en-US" dirty="0" smtClean="0"/>
              <a:t>Recommend that counties develop local </a:t>
            </a:r>
            <a:r>
              <a:rPr lang="en-US" b="1" u="sng" dirty="0" smtClean="0"/>
              <a:t>Child Abuse Prevention Plans </a:t>
            </a:r>
            <a:r>
              <a:rPr lang="en-US" dirty="0" smtClean="0"/>
              <a:t>using the Protective Factors Framework.</a:t>
            </a:r>
            <a:endParaRPr lang="en-US" dirty="0"/>
          </a:p>
        </p:txBody>
      </p:sp>
    </p:spTree>
    <p:extLst>
      <p:ext uri="{BB962C8B-B14F-4D97-AF65-F5344CB8AC3E}">
        <p14:creationId xmlns:p14="http://schemas.microsoft.com/office/powerpoint/2010/main" val="19591515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609600" y="1219200"/>
            <a:ext cx="8229600" cy="3962400"/>
          </a:xfrm>
        </p:spPr>
        <p:txBody>
          <a:bodyPr/>
          <a:lstStyle/>
          <a:p>
            <a:pPr marL="0" indent="0" algn="ctr">
              <a:buFont typeface="Wingdings 2" pitchFamily="18" charset="2"/>
              <a:buNone/>
              <a:defRPr/>
            </a:pPr>
            <a:r>
              <a:rPr lang="en-US" u="sng" dirty="0">
                <a:latin typeface="Calibri" panose="020F0502020204030204" pitchFamily="34" charset="0"/>
              </a:rPr>
              <a:t>Encouraging appointing authorities to appoint parents to boards to actively participate </a:t>
            </a:r>
            <a:r>
              <a:rPr lang="en-US" dirty="0">
                <a:latin typeface="Calibri" panose="020F0502020204030204" pitchFamily="34" charset="0"/>
              </a:rPr>
              <a:t>in decision making on policy related to child development and child abuse prevention, such as the Child Fatality Task Force, local Smart Start Board, public health board, and social services board.</a:t>
            </a:r>
          </a:p>
          <a:p>
            <a:pPr>
              <a:defRPr/>
            </a:pPr>
            <a:endParaRPr lang="en-US" altLang="en-US" dirty="0" smtClean="0"/>
          </a:p>
        </p:txBody>
      </p:sp>
      <p:sp>
        <p:nvSpPr>
          <p:cNvPr id="61443" name="Title 1"/>
          <p:cNvSpPr>
            <a:spLocks noGrp="1"/>
          </p:cNvSpPr>
          <p:nvPr>
            <p:ph type="title"/>
          </p:nvPr>
        </p:nvSpPr>
        <p:spPr>
          <a:xfrm>
            <a:off x="0" y="152400"/>
            <a:ext cx="9144000" cy="1143000"/>
          </a:xfrm>
        </p:spPr>
        <p:txBody>
          <a:bodyPr/>
          <a:lstStyle/>
          <a:p>
            <a:pPr algn="ctr"/>
            <a:r>
              <a:rPr lang="en-US" altLang="en-US" dirty="0" smtClean="0">
                <a:solidFill>
                  <a:srgbClr val="0070C0"/>
                </a:solidFill>
              </a:rPr>
              <a:t>PCANC Policy Goal 8</a:t>
            </a:r>
          </a:p>
        </p:txBody>
      </p:sp>
    </p:spTree>
    <p:extLst>
      <p:ext uri="{BB962C8B-B14F-4D97-AF65-F5344CB8AC3E}">
        <p14:creationId xmlns:p14="http://schemas.microsoft.com/office/powerpoint/2010/main" val="38531614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Policy Goal 9</a:t>
            </a:r>
            <a:endParaRPr lang="en-US" dirty="0">
              <a:solidFill>
                <a:srgbClr val="0070C0"/>
              </a:solidFill>
            </a:endParaRPr>
          </a:p>
        </p:txBody>
      </p:sp>
      <p:sp>
        <p:nvSpPr>
          <p:cNvPr id="3" name="Content Placeholder 2"/>
          <p:cNvSpPr>
            <a:spLocks noGrp="1"/>
          </p:cNvSpPr>
          <p:nvPr>
            <p:ph idx="1"/>
          </p:nvPr>
        </p:nvSpPr>
        <p:spPr/>
        <p:txBody>
          <a:bodyPr/>
          <a:lstStyle/>
          <a:p>
            <a:pPr marL="0" indent="0">
              <a:buNone/>
            </a:pPr>
            <a:r>
              <a:rPr lang="en-US" dirty="0" smtClean="0"/>
              <a:t>Recommend </a:t>
            </a:r>
            <a:r>
              <a:rPr lang="en-US" b="1" dirty="0" smtClean="0"/>
              <a:t>pediatricians</a:t>
            </a:r>
            <a:r>
              <a:rPr lang="en-US" dirty="0" smtClean="0"/>
              <a:t> screen children for Adverse Childhood Experiences and the Protective Factors at well-child visits.</a:t>
            </a:r>
            <a:endParaRPr lang="en-US" dirty="0"/>
          </a:p>
        </p:txBody>
      </p:sp>
    </p:spTree>
    <p:extLst>
      <p:ext uri="{BB962C8B-B14F-4D97-AF65-F5344CB8AC3E}">
        <p14:creationId xmlns:p14="http://schemas.microsoft.com/office/powerpoint/2010/main" val="20227664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707" y="275303"/>
            <a:ext cx="32734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1519" y="1143000"/>
            <a:ext cx="7696200" cy="1631216"/>
          </a:xfrm>
          <a:prstGeom prst="rect">
            <a:avLst/>
          </a:prstGeom>
          <a:noFill/>
        </p:spPr>
        <p:txBody>
          <a:bodyPr wrap="square" rtlCol="0">
            <a:spAutoFit/>
          </a:bodyPr>
          <a:lstStyle/>
          <a:p>
            <a:r>
              <a:rPr lang="en-US" sz="2000" b="1" dirty="0" smtClean="0">
                <a:latin typeface="Calibri" charset="0"/>
                <a:ea typeface="Calibri" charset="0"/>
                <a:cs typeface="Calibri" charset="0"/>
              </a:rPr>
              <a:t>Funder: CDC</a:t>
            </a:r>
          </a:p>
          <a:p>
            <a:pPr marL="457200" indent="-457200">
              <a:buFont typeface="Arial" panose="020B0604020202020204" pitchFamily="34" charset="0"/>
              <a:buChar char="•"/>
            </a:pPr>
            <a:r>
              <a:rPr lang="en-US" altLang="en-US" sz="2000" dirty="0" smtClean="0">
                <a:latin typeface="Calibri" charset="0"/>
                <a:ea typeface="Calibri" charset="0"/>
                <a:cs typeface="Calibri" charset="0"/>
              </a:rPr>
              <a:t>NC is one of five states awarded funding to implement E4C strategies</a:t>
            </a:r>
            <a:endParaRPr lang="en-US" sz="2000" dirty="0" smtClean="0">
              <a:latin typeface="Calibri" charset="0"/>
              <a:ea typeface="Calibri" charset="0"/>
              <a:cs typeface="Calibri" charset="0"/>
            </a:endParaRPr>
          </a:p>
          <a:p>
            <a:pPr marL="457200" indent="-457200">
              <a:buFont typeface="Arial" panose="020B0604020202020204" pitchFamily="34" charset="0"/>
              <a:buChar char="•"/>
            </a:pPr>
            <a:r>
              <a:rPr lang="en-US" sz="2000" dirty="0" smtClean="0">
                <a:latin typeface="Calibri" charset="0"/>
                <a:ea typeface="Calibri" charset="0"/>
                <a:cs typeface="Calibri" charset="0"/>
              </a:rPr>
              <a:t>Amount: $174,600 per year for Five (5) Years</a:t>
            </a:r>
          </a:p>
          <a:p>
            <a:pPr marL="457200" indent="-457200">
              <a:buFont typeface="Arial" panose="020B0604020202020204" pitchFamily="34" charset="0"/>
              <a:buChar char="•"/>
            </a:pPr>
            <a:r>
              <a:rPr lang="en-US" sz="2000" dirty="0" smtClean="0">
                <a:latin typeface="Calibri" charset="0"/>
                <a:ea typeface="Calibri" charset="0"/>
                <a:cs typeface="Calibri" charset="0"/>
              </a:rPr>
              <a:t>IOM Task Force recommendations Spring 2015</a:t>
            </a:r>
            <a:endParaRPr lang="en-US" dirty="0">
              <a:latin typeface="Calibri" charset="0"/>
              <a:ea typeface="Calibri" charset="0"/>
              <a:cs typeface="Calibri" charset="0"/>
            </a:endParaRPr>
          </a:p>
        </p:txBody>
      </p:sp>
      <p:sp>
        <p:nvSpPr>
          <p:cNvPr id="4" name="TextBox 3"/>
          <p:cNvSpPr txBox="1"/>
          <p:nvPr/>
        </p:nvSpPr>
        <p:spPr>
          <a:xfrm>
            <a:off x="457200" y="2830649"/>
            <a:ext cx="8330009" cy="2554545"/>
          </a:xfrm>
          <a:prstGeom prst="rect">
            <a:avLst/>
          </a:prstGeom>
          <a:noFill/>
        </p:spPr>
        <p:txBody>
          <a:bodyPr wrap="square" rtlCol="0">
            <a:spAutoFit/>
          </a:bodyPr>
          <a:lstStyle/>
          <a:p>
            <a:pPr marL="0" lvl="1">
              <a:defRPr/>
            </a:pPr>
            <a:r>
              <a:rPr lang="en-US" altLang="en-US" sz="2000" b="1" u="sng" dirty="0" smtClean="0">
                <a:latin typeface="Calibri" charset="0"/>
                <a:ea typeface="Calibri" charset="0"/>
                <a:cs typeface="Calibri" charset="0"/>
              </a:rPr>
              <a:t>NC IOM Task Force Goals:</a:t>
            </a:r>
          </a:p>
          <a:p>
            <a:pPr marL="0" lvl="1">
              <a:defRPr/>
            </a:pPr>
            <a:endParaRPr lang="en-US" altLang="en-US" sz="2000" b="1" u="sng" dirty="0">
              <a:latin typeface="Calibri" charset="0"/>
              <a:ea typeface="Calibri" charset="0"/>
              <a:cs typeface="Calibri" charset="0"/>
            </a:endParaRPr>
          </a:p>
          <a:p>
            <a:pPr marL="231775" lvl="1" indent="-231775">
              <a:buFont typeface="+mj-lt"/>
              <a:buAutoNum type="arabicPeriod"/>
              <a:defRPr/>
            </a:pPr>
            <a:r>
              <a:rPr lang="en-US" altLang="en-US" sz="2000" b="1" dirty="0" smtClean="0">
                <a:latin typeface="Calibri" charset="0"/>
                <a:ea typeface="Calibri" charset="0"/>
                <a:cs typeface="Calibri" charset="0"/>
              </a:rPr>
              <a:t>Raise </a:t>
            </a:r>
            <a:r>
              <a:rPr lang="en-US" altLang="en-US" sz="2000" b="1" dirty="0">
                <a:latin typeface="Calibri" charset="0"/>
                <a:ea typeface="Calibri" charset="0"/>
                <a:cs typeface="Calibri" charset="0"/>
              </a:rPr>
              <a:t>Awareness </a:t>
            </a:r>
            <a:r>
              <a:rPr lang="en-US" altLang="en-US" sz="2000" dirty="0">
                <a:latin typeface="Calibri" charset="0"/>
                <a:ea typeface="Calibri" charset="0"/>
                <a:cs typeface="Calibri" charset="0"/>
              </a:rPr>
              <a:t>&amp; Commitment to Support SSNRs &amp; Es and Prevent Child </a:t>
            </a:r>
            <a:r>
              <a:rPr lang="en-US" altLang="en-US" sz="2000" dirty="0" smtClean="0">
                <a:latin typeface="Calibri" charset="0"/>
                <a:ea typeface="Calibri" charset="0"/>
                <a:cs typeface="Calibri" charset="0"/>
              </a:rPr>
              <a:t>Maltreatment</a:t>
            </a:r>
          </a:p>
          <a:p>
            <a:pPr marL="231775" lvl="1" indent="-231775">
              <a:buFont typeface="+mj-lt"/>
              <a:buAutoNum type="arabicPeriod"/>
              <a:defRPr/>
            </a:pPr>
            <a:r>
              <a:rPr lang="en-US" altLang="en-US" sz="2000" dirty="0" smtClean="0">
                <a:latin typeface="Calibri" charset="0"/>
                <a:ea typeface="Calibri" charset="0"/>
                <a:cs typeface="Calibri" charset="0"/>
              </a:rPr>
              <a:t>Use </a:t>
            </a:r>
            <a:r>
              <a:rPr lang="en-US" altLang="en-US" sz="2000" b="1" dirty="0">
                <a:latin typeface="Calibri" charset="0"/>
                <a:ea typeface="Calibri" charset="0"/>
                <a:cs typeface="Calibri" charset="0"/>
              </a:rPr>
              <a:t>Data</a:t>
            </a:r>
            <a:r>
              <a:rPr lang="en-US" altLang="en-US" sz="2000" dirty="0">
                <a:latin typeface="Calibri" charset="0"/>
                <a:ea typeface="Calibri" charset="0"/>
                <a:cs typeface="Calibri" charset="0"/>
              </a:rPr>
              <a:t> to </a:t>
            </a:r>
            <a:r>
              <a:rPr lang="en-US" altLang="en-US" sz="2000" dirty="0" smtClean="0">
                <a:latin typeface="Calibri" charset="0"/>
                <a:ea typeface="Calibri" charset="0"/>
                <a:cs typeface="Calibri" charset="0"/>
              </a:rPr>
              <a:t>inform </a:t>
            </a:r>
            <a:r>
              <a:rPr lang="en-US" altLang="en-US" sz="2000" dirty="0">
                <a:latin typeface="Calibri" charset="0"/>
                <a:ea typeface="Calibri" charset="0"/>
                <a:cs typeface="Calibri" charset="0"/>
              </a:rPr>
              <a:t>s</a:t>
            </a:r>
            <a:r>
              <a:rPr lang="en-US" altLang="en-US" sz="2000" dirty="0" smtClean="0">
                <a:latin typeface="Calibri" charset="0"/>
                <a:ea typeface="Calibri" charset="0"/>
                <a:cs typeface="Calibri" charset="0"/>
              </a:rPr>
              <a:t>olutions </a:t>
            </a:r>
          </a:p>
          <a:p>
            <a:pPr marL="231775" lvl="1" indent="-231775">
              <a:buFont typeface="+mj-lt"/>
              <a:buAutoNum type="arabicPeriod"/>
              <a:defRPr/>
            </a:pPr>
            <a:r>
              <a:rPr lang="en-US" altLang="en-US" sz="2000" dirty="0" smtClean="0">
                <a:latin typeface="Calibri" charset="0"/>
                <a:ea typeface="Calibri" charset="0"/>
                <a:cs typeface="Calibri" charset="0"/>
              </a:rPr>
              <a:t>Create </a:t>
            </a:r>
            <a:r>
              <a:rPr lang="en-US" altLang="en-US" sz="2000" dirty="0">
                <a:latin typeface="Calibri" charset="0"/>
                <a:ea typeface="Calibri" charset="0"/>
                <a:cs typeface="Calibri" charset="0"/>
              </a:rPr>
              <a:t>the Context for Healthy Children &amp; Families through </a:t>
            </a:r>
            <a:r>
              <a:rPr lang="en-US" altLang="en-US" sz="2000" b="1" dirty="0" smtClean="0">
                <a:latin typeface="Calibri" charset="0"/>
                <a:ea typeface="Calibri" charset="0"/>
                <a:cs typeface="Calibri" charset="0"/>
              </a:rPr>
              <a:t>Social Norms </a:t>
            </a:r>
            <a:r>
              <a:rPr lang="en-US" altLang="en-US" sz="2000" b="1" dirty="0">
                <a:latin typeface="Calibri" charset="0"/>
                <a:ea typeface="Calibri" charset="0"/>
                <a:cs typeface="Calibri" charset="0"/>
              </a:rPr>
              <a:t>Change &amp; Evidence-Based </a:t>
            </a:r>
            <a:r>
              <a:rPr lang="en-US" altLang="en-US" sz="2000" b="1" dirty="0" smtClean="0">
                <a:latin typeface="Calibri" charset="0"/>
                <a:ea typeface="Calibri" charset="0"/>
                <a:cs typeface="Calibri" charset="0"/>
              </a:rPr>
              <a:t>Programs</a:t>
            </a:r>
          </a:p>
          <a:p>
            <a:pPr marL="231775" lvl="1" indent="-231775">
              <a:buFont typeface="+mj-lt"/>
              <a:buAutoNum type="arabicPeriod"/>
              <a:defRPr/>
            </a:pPr>
            <a:r>
              <a:rPr lang="en-US" altLang="en-US" sz="2000" dirty="0" smtClean="0">
                <a:latin typeface="Calibri" charset="0"/>
                <a:ea typeface="Calibri" charset="0"/>
                <a:cs typeface="Calibri" charset="0"/>
              </a:rPr>
              <a:t>Create </a:t>
            </a:r>
            <a:r>
              <a:rPr lang="en-US" altLang="en-US" sz="2000" dirty="0">
                <a:latin typeface="Calibri" charset="0"/>
                <a:ea typeface="Calibri" charset="0"/>
                <a:cs typeface="Calibri" charset="0"/>
              </a:rPr>
              <a:t>the Context for Healthy Children &amp; Families through </a:t>
            </a:r>
            <a:r>
              <a:rPr lang="en-US" altLang="en-US" sz="2000" b="1" dirty="0" smtClean="0">
                <a:latin typeface="Calibri" charset="0"/>
                <a:ea typeface="Calibri" charset="0"/>
                <a:cs typeface="Calibri" charset="0"/>
              </a:rPr>
              <a:t>Policies</a:t>
            </a:r>
            <a:endParaRPr lang="en-US" altLang="en-US" sz="2000" dirty="0" smtClean="0">
              <a:latin typeface="Calibri" charset="0"/>
              <a:ea typeface="Calibri" charset="0"/>
              <a:cs typeface="Calibri" charset="0"/>
            </a:endParaRPr>
          </a:p>
        </p:txBody>
      </p:sp>
    </p:spTree>
    <p:extLst>
      <p:ext uri="{BB962C8B-B14F-4D97-AF65-F5344CB8AC3E}">
        <p14:creationId xmlns:p14="http://schemas.microsoft.com/office/powerpoint/2010/main" val="12181003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Policy Goal 10</a:t>
            </a:r>
            <a:endParaRPr lang="en-US" dirty="0">
              <a:solidFill>
                <a:srgbClr val="0070C0"/>
              </a:solidFill>
            </a:endParaRPr>
          </a:p>
        </p:txBody>
      </p:sp>
      <p:sp>
        <p:nvSpPr>
          <p:cNvPr id="3" name="Content Placeholder 2"/>
          <p:cNvSpPr>
            <a:spLocks noGrp="1"/>
          </p:cNvSpPr>
          <p:nvPr>
            <p:ph idx="1"/>
          </p:nvPr>
        </p:nvSpPr>
        <p:spPr/>
        <p:txBody>
          <a:bodyPr/>
          <a:lstStyle/>
          <a:p>
            <a:pPr marL="0" lvl="0" indent="0" algn="ctr">
              <a:lnSpc>
                <a:spcPct val="115000"/>
              </a:lnSpc>
              <a:spcBef>
                <a:spcPts val="0"/>
              </a:spcBef>
              <a:spcAft>
                <a:spcPts val="1000"/>
              </a:spcAft>
              <a:buNone/>
            </a:pPr>
            <a:r>
              <a:rPr lang="en-US" dirty="0">
                <a:latin typeface="Times New Roman"/>
                <a:ea typeface="Calibri"/>
                <a:cs typeface="Times New Roman"/>
              </a:rPr>
              <a:t>Support the </a:t>
            </a:r>
            <a:r>
              <a:rPr lang="en-US" u="sng" dirty="0">
                <a:latin typeface="Times New Roman"/>
                <a:ea typeface="Calibri"/>
                <a:cs typeface="Times New Roman"/>
              </a:rPr>
              <a:t>development of a state plan to prevent child sexual abuse</a:t>
            </a:r>
            <a:r>
              <a:rPr lang="en-US" dirty="0">
                <a:latin typeface="Times New Roman"/>
                <a:ea typeface="Calibri"/>
                <a:cs typeface="Times New Roman"/>
              </a:rPr>
              <a:t>. </a:t>
            </a:r>
            <a:endParaRPr lang="en-US" dirty="0">
              <a:latin typeface="Calibri"/>
              <a:ea typeface="Calibri"/>
              <a:cs typeface="Times New Roman"/>
            </a:endParaRPr>
          </a:p>
          <a:p>
            <a:endParaRPr lang="en-US" dirty="0"/>
          </a:p>
        </p:txBody>
      </p:sp>
    </p:spTree>
    <p:extLst>
      <p:ext uri="{BB962C8B-B14F-4D97-AF65-F5344CB8AC3E}">
        <p14:creationId xmlns:p14="http://schemas.microsoft.com/office/powerpoint/2010/main" val="7509270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p:cNvPicPr>
          <p:nvPr/>
        </p:nvPicPr>
        <p:blipFill>
          <a:blip r:embed="rId3">
            <a:extLst>
              <a:ext uri="{28A0092B-C50C-407E-A947-70E740481C1C}">
                <a14:useLocalDpi xmlns:a14="http://schemas.microsoft.com/office/drawing/2010/main" val="0"/>
              </a:ext>
            </a:extLst>
          </a:blip>
          <a:srcRect t="10222"/>
          <a:stretch>
            <a:fillRect/>
          </a:stretch>
        </p:blipFill>
        <p:spPr bwMode="auto">
          <a:xfrm>
            <a:off x="0" y="1228725"/>
            <a:ext cx="9139238"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itle 1"/>
          <p:cNvSpPr txBox="1">
            <a:spLocks/>
          </p:cNvSpPr>
          <p:nvPr/>
        </p:nvSpPr>
        <p:spPr bwMode="auto">
          <a:xfrm>
            <a:off x="1371600" y="4038600"/>
            <a:ext cx="655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5000">
                <a:solidFill>
                  <a:schemeClr val="tx2"/>
                </a:solidFill>
                <a:latin typeface="Calibri" pitchFamily="34" charset="0"/>
              </a:rPr>
              <a:t>We invite you to join us!</a:t>
            </a:r>
          </a:p>
        </p:txBody>
      </p:sp>
      <p:pic>
        <p:nvPicPr>
          <p:cNvPr id="5222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6184900"/>
            <a:ext cx="18335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0902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524000"/>
            <a:ext cx="53848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itle 1"/>
          <p:cNvSpPr>
            <a:spLocks noGrp="1"/>
          </p:cNvSpPr>
          <p:nvPr>
            <p:ph type="title"/>
          </p:nvPr>
        </p:nvSpPr>
        <p:spPr>
          <a:xfrm>
            <a:off x="0" y="12970"/>
            <a:ext cx="9144000" cy="1498600"/>
          </a:xfrm>
        </p:spPr>
        <p:txBody>
          <a:bodyPr>
            <a:normAutofit/>
          </a:bodyPr>
          <a:lstStyle/>
          <a:p>
            <a:pPr algn="ctr">
              <a:defRPr/>
            </a:pPr>
            <a:r>
              <a:rPr lang="en-US" altLang="en-US" dirty="0" smtClean="0">
                <a:solidFill>
                  <a:srgbClr val="0070C0"/>
                </a:solidFill>
              </a:rPr>
              <a:t>Child Abuse Prevention Month: Pinwheels for Prevention</a:t>
            </a:r>
          </a:p>
        </p:txBody>
      </p:sp>
      <p:sp>
        <p:nvSpPr>
          <p:cNvPr id="8" name="TextBox 7"/>
          <p:cNvSpPr txBox="1"/>
          <p:nvPr/>
        </p:nvSpPr>
        <p:spPr>
          <a:xfrm>
            <a:off x="152400" y="1676400"/>
            <a:ext cx="2971800" cy="3046988"/>
          </a:xfrm>
          <a:prstGeom prst="rect">
            <a:avLst/>
          </a:prstGeom>
          <a:noFill/>
        </p:spPr>
        <p:txBody>
          <a:bodyPr>
            <a:spAutoFit/>
          </a:bodyPr>
          <a:lstStyle/>
          <a:p>
            <a:pPr algn="ctr">
              <a:defRPr/>
            </a:pPr>
            <a:r>
              <a:rPr lang="en-US" sz="2400" dirty="0">
                <a:latin typeface="+mj-lt"/>
              </a:rPr>
              <a:t>The pinwheel is the symbol of child abuse prevention – an uplifting reminder of </a:t>
            </a:r>
            <a:br>
              <a:rPr lang="en-US" sz="2400" dirty="0">
                <a:latin typeface="+mj-lt"/>
              </a:rPr>
            </a:br>
            <a:r>
              <a:rPr lang="en-US" sz="2400" dirty="0">
                <a:latin typeface="+mj-lt"/>
              </a:rPr>
              <a:t>childhood and the bright futures all children deserve.</a:t>
            </a:r>
          </a:p>
        </p:txBody>
      </p:sp>
    </p:spTree>
    <p:extLst>
      <p:ext uri="{BB962C8B-B14F-4D97-AF65-F5344CB8AC3E}">
        <p14:creationId xmlns:p14="http://schemas.microsoft.com/office/powerpoint/2010/main" val="20888088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4"/>
          <p:cNvSpPr>
            <a:spLocks/>
          </p:cNvSpPr>
          <p:nvPr/>
        </p:nvSpPr>
        <p:spPr bwMode="auto">
          <a:xfrm>
            <a:off x="152400" y="5486400"/>
            <a:ext cx="120173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spAutoFit/>
          </a:bodyPr>
          <a:lstStyle>
            <a:lvl1pPr marL="39688"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100" dirty="0">
                <a:solidFill>
                  <a:schemeClr val="bg1"/>
                </a:solidFill>
                <a:latin typeface="Arial" charset="0"/>
                <a:cs typeface="Arial" charset="0"/>
                <a:sym typeface="Arial" charset="0"/>
              </a:rPr>
              <a:t>Contributed photo</a:t>
            </a:r>
          </a:p>
        </p:txBody>
      </p:sp>
    </p:spTree>
    <p:extLst>
      <p:ext uri="{BB962C8B-B14F-4D97-AF65-F5344CB8AC3E}">
        <p14:creationId xmlns:p14="http://schemas.microsoft.com/office/powerpoint/2010/main" val="29175461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726" t="12222" r="15342" b="11717"/>
          <a:stretch/>
        </p:blipFill>
        <p:spPr bwMode="auto">
          <a:xfrm>
            <a:off x="609600" y="415636"/>
            <a:ext cx="7745023" cy="4606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0" y="5878058"/>
            <a:ext cx="3581400" cy="400110"/>
          </a:xfrm>
          <a:prstGeom prst="rect">
            <a:avLst/>
          </a:prstGeom>
          <a:noFill/>
        </p:spPr>
        <p:txBody>
          <a:bodyPr wrap="square" rtlCol="0">
            <a:spAutoFit/>
          </a:bodyPr>
          <a:lstStyle/>
          <a:p>
            <a:r>
              <a:rPr lang="en-US" sz="2000" dirty="0" smtClean="0">
                <a:solidFill>
                  <a:prstClr val="black"/>
                </a:solidFill>
              </a:rPr>
              <a:t>PreventChildAbuseNC.org</a:t>
            </a:r>
            <a:endParaRPr lang="en-US" sz="2000" dirty="0">
              <a:solidFill>
                <a:prstClr val="black"/>
              </a:solidFill>
            </a:endParaRPr>
          </a:p>
        </p:txBody>
      </p:sp>
    </p:spTree>
    <p:extLst>
      <p:ext uri="{BB962C8B-B14F-4D97-AF65-F5344CB8AC3E}">
        <p14:creationId xmlns:p14="http://schemas.microsoft.com/office/powerpoint/2010/main" val="22988568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46" t="12122" r="23409" b="11313"/>
          <a:stretch/>
        </p:blipFill>
        <p:spPr bwMode="auto">
          <a:xfrm>
            <a:off x="1697182" y="457200"/>
            <a:ext cx="5943600" cy="469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5715000"/>
            <a:ext cx="3907223" cy="646331"/>
          </a:xfrm>
          <a:prstGeom prst="rect">
            <a:avLst/>
          </a:prstGeom>
          <a:noFill/>
        </p:spPr>
        <p:txBody>
          <a:bodyPr wrap="none" rtlCol="0">
            <a:spAutoFit/>
          </a:bodyPr>
          <a:lstStyle/>
          <a:p>
            <a:r>
              <a:rPr lang="en-US" sz="3600" dirty="0">
                <a:solidFill>
                  <a:prstClr val="black"/>
                </a:solidFill>
              </a:rPr>
              <a:t>www.ctfalliance.org</a:t>
            </a:r>
          </a:p>
        </p:txBody>
      </p:sp>
    </p:spTree>
    <p:extLst>
      <p:ext uri="{BB962C8B-B14F-4D97-AF65-F5344CB8AC3E}">
        <p14:creationId xmlns:p14="http://schemas.microsoft.com/office/powerpoint/2010/main" val="6716250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p:cNvPicPr>
          <p:nvPr/>
        </p:nvPicPr>
        <p:blipFill>
          <a:blip r:embed="rId3">
            <a:extLst>
              <a:ext uri="{28A0092B-C50C-407E-A947-70E740481C1C}">
                <a14:useLocalDpi xmlns:a14="http://schemas.microsoft.com/office/drawing/2010/main" val="0"/>
              </a:ext>
            </a:extLst>
          </a:blip>
          <a:srcRect r="57616"/>
          <a:stretch>
            <a:fillRect/>
          </a:stretch>
        </p:blipFill>
        <p:spPr bwMode="auto">
          <a:xfrm>
            <a:off x="4325938" y="4673600"/>
            <a:ext cx="1998662"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2182612"/>
            <a:ext cx="2978506" cy="4200408"/>
          </a:xfrm>
          <a:prstGeom prst="rect">
            <a:avLst/>
          </a:prstGeom>
          <a:ln w="228600" cap="sq" cmpd="thickThin">
            <a:solidFill>
              <a:srgbClr val="000000"/>
            </a:solidFill>
            <a:prstDash val="solid"/>
            <a:miter lim="800000"/>
          </a:ln>
          <a:effectLst>
            <a:innerShdw blurRad="76200">
              <a:srgbClr val="000000"/>
            </a:innerShdw>
          </a:effectLst>
        </p:spPr>
      </p:pic>
      <p:pic>
        <p:nvPicPr>
          <p:cNvPr id="5837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429000"/>
            <a:ext cx="14986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itle 1"/>
          <p:cNvSpPr txBox="1">
            <a:spLocks/>
          </p:cNvSpPr>
          <p:nvPr/>
        </p:nvSpPr>
        <p:spPr bwMode="auto">
          <a:xfrm>
            <a:off x="0" y="381000"/>
            <a:ext cx="9144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639763" indent="-246063"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indent="-246063"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187450" indent="-20955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1462088" indent="-20955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1919288" indent="-20955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376488" indent="-20955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2833688" indent="-20955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290888" indent="-20955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en-US" altLang="en-US" sz="4800" dirty="0">
                <a:solidFill>
                  <a:srgbClr val="0070C0"/>
                </a:solidFill>
                <a:latin typeface="Calibri" pitchFamily="34" charset="0"/>
              </a:rPr>
              <a:t>Share the message on social media</a:t>
            </a:r>
          </a:p>
        </p:txBody>
      </p:sp>
      <p:sp>
        <p:nvSpPr>
          <p:cNvPr id="2" name="Title 1"/>
          <p:cNvSpPr>
            <a:spLocks noGrp="1"/>
          </p:cNvSpPr>
          <p:nvPr>
            <p:ph type="title"/>
          </p:nvPr>
        </p:nvSpPr>
        <p:spPr>
          <a:xfrm>
            <a:off x="3848100" y="1728587"/>
            <a:ext cx="4953000" cy="908050"/>
          </a:xfrm>
        </p:spPr>
        <p:txBody>
          <a:bodyPr>
            <a:normAutofit fontScale="90000"/>
          </a:bodyPr>
          <a:lstStyle/>
          <a:p>
            <a:pPr algn="ctr">
              <a:defRPr/>
            </a:pPr>
            <a:r>
              <a:rPr lang="en-US" sz="4800" dirty="0" smtClean="0">
                <a:solidFill>
                  <a:srgbClr val="0070C0"/>
                </a:solidFill>
                <a:effectLst>
                  <a:outerShdw blurRad="38100" dist="38100" dir="2700000" algn="tl">
                    <a:srgbClr val="000000">
                      <a:alpha val="43137"/>
                    </a:srgbClr>
                  </a:outerShdw>
                </a:effectLst>
                <a:cs typeface="Aharoni" panose="02010803020104030203" pitchFamily="2" charset="-79"/>
              </a:rPr>
              <a:t>#</a:t>
            </a:r>
            <a:r>
              <a:rPr lang="en-US" sz="4800" dirty="0" err="1" smtClean="0">
                <a:solidFill>
                  <a:srgbClr val="0070C0"/>
                </a:solidFill>
                <a:effectLst>
                  <a:outerShdw blurRad="38100" dist="38100" dir="2700000" algn="tl">
                    <a:srgbClr val="000000">
                      <a:alpha val="43137"/>
                    </a:srgbClr>
                  </a:outerShdw>
                </a:effectLst>
                <a:cs typeface="Aharoni" panose="02010803020104030203" pitchFamily="2" charset="-79"/>
              </a:rPr>
              <a:t>PassThePinwheel</a:t>
            </a:r>
            <a:r>
              <a:rPr lang="en-US" sz="4800" dirty="0" smtClean="0">
                <a:solidFill>
                  <a:srgbClr val="0070C0"/>
                </a:solidFill>
                <a:effectLst>
                  <a:outerShdw blurRad="38100" dist="38100" dir="2700000" algn="tl">
                    <a:srgbClr val="000000">
                      <a:alpha val="43137"/>
                    </a:srgbClr>
                  </a:outerShdw>
                </a:effectLst>
                <a:cs typeface="Aharoni" panose="02010803020104030203" pitchFamily="2" charset="-79"/>
              </a:rPr>
              <a:t/>
            </a:r>
            <a:br>
              <a:rPr lang="en-US" sz="4800" dirty="0" smtClean="0">
                <a:solidFill>
                  <a:srgbClr val="0070C0"/>
                </a:solidFill>
                <a:effectLst>
                  <a:outerShdw blurRad="38100" dist="38100" dir="2700000" algn="tl">
                    <a:srgbClr val="000000">
                      <a:alpha val="43137"/>
                    </a:srgbClr>
                  </a:outerShdw>
                </a:effectLst>
                <a:cs typeface="Aharoni" panose="02010803020104030203" pitchFamily="2" charset="-79"/>
              </a:rPr>
            </a:br>
            <a:r>
              <a:rPr lang="en-US" sz="4800" dirty="0" smtClean="0">
                <a:solidFill>
                  <a:srgbClr val="0070C0"/>
                </a:solidFill>
                <a:effectLst>
                  <a:outerShdw blurRad="38100" dist="38100" dir="2700000" algn="tl">
                    <a:srgbClr val="000000">
                      <a:alpha val="43137"/>
                    </a:srgbClr>
                  </a:outerShdw>
                </a:effectLst>
                <a:cs typeface="Aharoni" panose="02010803020104030203" pitchFamily="2" charset="-79"/>
              </a:rPr>
              <a:t>#</a:t>
            </a:r>
            <a:r>
              <a:rPr lang="en-US" sz="4800" dirty="0" err="1" smtClean="0">
                <a:solidFill>
                  <a:srgbClr val="0070C0"/>
                </a:solidFill>
                <a:effectLst>
                  <a:outerShdw blurRad="38100" dist="38100" dir="2700000" algn="tl">
                    <a:srgbClr val="000000">
                      <a:alpha val="43137"/>
                    </a:srgbClr>
                  </a:outerShdw>
                </a:effectLst>
                <a:cs typeface="Aharoni" panose="02010803020104030203" pitchFamily="2" charset="-79"/>
              </a:rPr>
              <a:t>ItsEssential</a:t>
            </a:r>
            <a:endParaRPr lang="en-US" sz="4800" dirty="0">
              <a:solidFill>
                <a:srgbClr val="0070C0"/>
              </a:solidFill>
              <a:effectLst>
                <a:outerShdw blurRad="38100" dist="38100" dir="2700000" algn="tl">
                  <a:srgbClr val="000000">
                    <a:alpha val="43137"/>
                  </a:srgbClr>
                </a:outerShdw>
              </a:effectLst>
              <a:cs typeface="Aharoni" panose="02010803020104030203" pitchFamily="2" charset="-79"/>
            </a:endParaRPr>
          </a:p>
        </p:txBody>
      </p:sp>
    </p:spTree>
    <p:extLst>
      <p:ext uri="{BB962C8B-B14F-4D97-AF65-F5344CB8AC3E}">
        <p14:creationId xmlns:p14="http://schemas.microsoft.com/office/powerpoint/2010/main" val="34758209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039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704850"/>
            <a:ext cx="9144000" cy="895350"/>
          </a:xfrm>
        </p:spPr>
        <p:txBody>
          <a:bodyPr/>
          <a:lstStyle/>
          <a:p>
            <a:pPr algn="ctr"/>
            <a:r>
              <a:rPr lang="en-US" altLang="en-US" dirty="0" smtClean="0">
                <a:solidFill>
                  <a:srgbClr val="0070C0"/>
                </a:solidFill>
              </a:rPr>
              <a:t>More Information</a:t>
            </a:r>
          </a:p>
        </p:txBody>
      </p:sp>
      <p:sp>
        <p:nvSpPr>
          <p:cNvPr id="3" name="Content Placeholder 2"/>
          <p:cNvSpPr>
            <a:spLocks noGrp="1"/>
          </p:cNvSpPr>
          <p:nvPr>
            <p:ph idx="1"/>
          </p:nvPr>
        </p:nvSpPr>
        <p:spPr>
          <a:xfrm>
            <a:off x="304800" y="1524000"/>
            <a:ext cx="8462963" cy="4800600"/>
          </a:xfrm>
        </p:spPr>
        <p:txBody>
          <a:bodyPr/>
          <a:lstStyle/>
          <a:p>
            <a:pPr marL="342900" indent="-342900">
              <a:buFont typeface="Arial" panose="020B0604020202020204" pitchFamily="34" charset="0"/>
              <a:buChar char="•"/>
              <a:defRPr/>
            </a:pPr>
            <a:r>
              <a:rPr lang="en-US" sz="2400" dirty="0">
                <a:latin typeface="Calibri" panose="020F0502020204030204" pitchFamily="34" charset="0"/>
              </a:rPr>
              <a:t>Prevent Child Abuse North </a:t>
            </a:r>
            <a:r>
              <a:rPr lang="en-US" sz="2400" dirty="0" smtClean="0">
                <a:latin typeface="Calibri" panose="020F0502020204030204" pitchFamily="34" charset="0"/>
              </a:rPr>
              <a:t>Carolina: preventchildabusenc.org or 919-829-8009</a:t>
            </a:r>
          </a:p>
          <a:p>
            <a:pPr marL="342900" indent="-342900">
              <a:buFont typeface="Arial" panose="020B0604020202020204" pitchFamily="34" charset="0"/>
              <a:buChar char="•"/>
              <a:defRPr/>
            </a:pPr>
            <a:r>
              <a:rPr lang="en-US" sz="2400" dirty="0" smtClean="0">
                <a:latin typeface="Calibri" panose="020F0502020204030204" pitchFamily="34" charset="0"/>
              </a:rPr>
              <a:t>Division of Child Development and Early Education (DCDEE</a:t>
            </a:r>
            <a:r>
              <a:rPr lang="en-US" sz="2400" dirty="0">
                <a:latin typeface="Calibri" panose="020F0502020204030204" pitchFamily="34" charset="0"/>
              </a:rPr>
              <a:t>): </a:t>
            </a:r>
            <a:r>
              <a:rPr lang="en-US" sz="2400" dirty="0" smtClean="0">
                <a:latin typeface="Calibri" panose="020F0502020204030204" pitchFamily="34" charset="0"/>
              </a:rPr>
              <a:t>ncchildcare.nc.gov/general/home.asp or </a:t>
            </a:r>
            <a:r>
              <a:rPr lang="en-US" sz="2400" dirty="0">
                <a:latin typeface="Calibri" pitchFamily="34" charset="0"/>
              </a:rPr>
              <a:t>919-527-6500 or </a:t>
            </a:r>
            <a:r>
              <a:rPr lang="en-US" sz="2400" dirty="0" smtClean="0">
                <a:latin typeface="Calibri" pitchFamily="34" charset="0"/>
              </a:rPr>
              <a:t>1-800-859-0829</a:t>
            </a:r>
          </a:p>
          <a:p>
            <a:pPr marL="342900" indent="-342900">
              <a:buFont typeface="Arial" panose="020B0604020202020204" pitchFamily="34" charset="0"/>
              <a:buChar char="•"/>
              <a:defRPr/>
            </a:pPr>
            <a:r>
              <a:rPr lang="en-US" sz="2400" dirty="0" smtClean="0">
                <a:latin typeface="Calibri" pitchFamily="34" charset="0"/>
              </a:rPr>
              <a:t>Division of </a:t>
            </a:r>
            <a:r>
              <a:rPr lang="en-US" sz="2400" dirty="0">
                <a:latin typeface="Calibri" pitchFamily="34" charset="0"/>
              </a:rPr>
              <a:t>Social Services: </a:t>
            </a:r>
            <a:r>
              <a:rPr lang="en-US" sz="2400" dirty="0" smtClean="0">
                <a:latin typeface="Calibri" pitchFamily="34" charset="0"/>
              </a:rPr>
              <a:t>www2.ncdhhs.gov/dss/cps/index.htm</a:t>
            </a:r>
            <a:endParaRPr lang="en-US" sz="2400" dirty="0">
              <a:latin typeface="Calibri" pitchFamily="34" charset="0"/>
            </a:endParaRPr>
          </a:p>
          <a:p>
            <a:pPr marL="342900" indent="-342900">
              <a:buFont typeface="Arial" panose="020B0604020202020204" pitchFamily="34" charset="0"/>
              <a:buChar char="•"/>
              <a:defRPr/>
            </a:pPr>
            <a:r>
              <a:rPr lang="en-US" sz="2400" dirty="0" smtClean="0">
                <a:latin typeface="Calibri" panose="020F0502020204030204" pitchFamily="34" charset="0"/>
              </a:rPr>
              <a:t> Child Welfare Information Gateway: childwelfare.gov</a:t>
            </a:r>
            <a:endParaRPr lang="en-US" sz="2400" dirty="0">
              <a:latin typeface="Calibri" panose="020F0502020204030204" pitchFamily="34" charset="0"/>
            </a:endParaRPr>
          </a:p>
          <a:p>
            <a:pPr marL="342900" indent="-342900">
              <a:buFont typeface="Arial" panose="020B0604020202020204" pitchFamily="34" charset="0"/>
              <a:buChar char="•"/>
              <a:defRPr/>
            </a:pPr>
            <a:r>
              <a:rPr lang="en-US" sz="2400" dirty="0" smtClean="0">
                <a:latin typeface="Calibri" panose="020F0502020204030204" pitchFamily="34" charset="0"/>
              </a:rPr>
              <a:t>Center for the Study of Social Policy: strengtheningfamilies.net</a:t>
            </a:r>
          </a:p>
          <a:p>
            <a:pPr marL="342900" indent="-342900">
              <a:buFont typeface="Arial" panose="020B0604020202020204" pitchFamily="34" charset="0"/>
              <a:buChar char="•"/>
              <a:defRPr/>
            </a:pPr>
            <a:endParaRPr lang="en-US" sz="1800" dirty="0" smtClean="0">
              <a:latin typeface="+mj-lt"/>
            </a:endParaRPr>
          </a:p>
          <a:p>
            <a:pPr marL="342900" indent="-342900">
              <a:buFont typeface="Arial" panose="020B0604020202020204" pitchFamily="34" charset="0"/>
              <a:buChar char="•"/>
              <a:defRPr/>
            </a:pPr>
            <a:endParaRPr lang="en-US" sz="1100" dirty="0">
              <a:latin typeface="+mj-lt"/>
            </a:endParaRPr>
          </a:p>
        </p:txBody>
      </p:sp>
    </p:spTree>
    <p:extLst>
      <p:ext uri="{BB962C8B-B14F-4D97-AF65-F5344CB8AC3E}">
        <p14:creationId xmlns:p14="http://schemas.microsoft.com/office/powerpoint/2010/main" val="32089493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2514600"/>
            <a:ext cx="9144000" cy="1143000"/>
          </a:xfrm>
        </p:spPr>
        <p:txBody>
          <a:bodyPr/>
          <a:lstStyle/>
          <a:p>
            <a:pPr algn="ctr" eaLnBrk="1" hangingPunct="1"/>
            <a:r>
              <a:rPr lang="en-US" altLang="en-US" smtClean="0"/>
              <a:t>QUESTIONS?</a:t>
            </a:r>
          </a:p>
        </p:txBody>
      </p:sp>
    </p:spTree>
    <p:extLst>
      <p:ext uri="{BB962C8B-B14F-4D97-AF65-F5344CB8AC3E}">
        <p14:creationId xmlns:p14="http://schemas.microsoft.com/office/powerpoint/2010/main" val="15421216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665" y="381000"/>
            <a:ext cx="8248135" cy="1631216"/>
          </a:xfrm>
          <a:prstGeom prst="rect">
            <a:avLst/>
          </a:prstGeom>
          <a:noFill/>
        </p:spPr>
        <p:txBody>
          <a:bodyPr wrap="square" rtlCol="0">
            <a:spAutoFit/>
          </a:bodyPr>
          <a:lstStyle/>
          <a:p>
            <a:r>
              <a:rPr lang="en-US" sz="2400" b="1" dirty="0" smtClean="0"/>
              <a:t>ACES: </a:t>
            </a:r>
            <a:r>
              <a:rPr lang="en-US" sz="2400" dirty="0" smtClean="0"/>
              <a:t>Exposure to child abuse, neglect, domestic violence, household members abusing alcohol or drugs and other traumatic stressors</a:t>
            </a:r>
          </a:p>
          <a:p>
            <a:endParaRPr lang="en-US" sz="2800" b="1"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500665"/>
            <a:ext cx="5482062" cy="4214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11935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9050" y="666750"/>
            <a:ext cx="9144000" cy="5943600"/>
          </a:xfrm>
        </p:spPr>
        <p:txBody>
          <a:bodyPr/>
          <a:lstStyle/>
          <a:p>
            <a:pPr algn="ctr" eaLnBrk="1" hangingPunct="1"/>
            <a:r>
              <a:rPr lang="en-US" altLang="en-US" dirty="0" smtClean="0"/>
              <a:t>Contact Information</a:t>
            </a:r>
            <a:r>
              <a:rPr lang="en-US" altLang="en-US" sz="1600" dirty="0" smtClean="0"/>
              <a:t/>
            </a:r>
            <a:br>
              <a:rPr lang="en-US" altLang="en-US" sz="1600" dirty="0" smtClean="0"/>
            </a:br>
            <a:r>
              <a:rPr lang="en-US" altLang="en-US" sz="1600" dirty="0" smtClean="0"/>
              <a:t/>
            </a:r>
            <a:br>
              <a:rPr lang="en-US" altLang="en-US" sz="1600" dirty="0" smtClean="0"/>
            </a:br>
            <a:r>
              <a:rPr lang="en-US" altLang="en-US" sz="2700" b="1" dirty="0" smtClean="0"/>
              <a:t>Sharon Hirsch</a:t>
            </a:r>
            <a:r>
              <a:rPr lang="en-US" altLang="en-US" sz="2700" dirty="0" smtClean="0"/>
              <a:t/>
            </a:r>
            <a:br>
              <a:rPr lang="en-US" altLang="en-US" sz="2700" dirty="0" smtClean="0"/>
            </a:br>
            <a:r>
              <a:rPr lang="en-US" altLang="en-US" sz="2700" dirty="0" smtClean="0"/>
              <a:t>President &amp; CEO</a:t>
            </a:r>
            <a:br>
              <a:rPr lang="en-US" altLang="en-US" sz="2700" dirty="0" smtClean="0"/>
            </a:br>
            <a:r>
              <a:rPr lang="en-US" altLang="en-US" sz="2700" dirty="0" smtClean="0"/>
              <a:t>(919) 256-6600</a:t>
            </a:r>
            <a:br>
              <a:rPr lang="en-US" altLang="en-US" sz="2700" dirty="0" smtClean="0"/>
            </a:br>
            <a:r>
              <a:rPr lang="en-US" altLang="en-US" sz="2700" dirty="0" smtClean="0"/>
              <a:t>shirsch@preventchildabusenc.org</a:t>
            </a:r>
            <a:br>
              <a:rPr lang="en-US" altLang="en-US" sz="2700" dirty="0" smtClean="0"/>
            </a:br>
            <a:r>
              <a:rPr lang="en-US" altLang="en-US" sz="2700" dirty="0" smtClean="0"/>
              <a:t/>
            </a:r>
            <a:br>
              <a:rPr lang="en-US" altLang="en-US" sz="2700" dirty="0" smtClean="0"/>
            </a:br>
            <a:r>
              <a:rPr lang="en-US" altLang="en-US" sz="3100" b="1" dirty="0" smtClean="0"/>
              <a:t>www.preventchildabusenc.org</a:t>
            </a:r>
            <a:br>
              <a:rPr lang="en-US" altLang="en-US" sz="3100" b="1" dirty="0" smtClean="0"/>
            </a:br>
            <a:r>
              <a:rPr lang="en-US" altLang="en-US" sz="3100" b="1" dirty="0" smtClean="0"/>
              <a:t>1-800-CHILDREN</a:t>
            </a:r>
            <a:r>
              <a:rPr lang="en-US" altLang="en-US" dirty="0" smtClean="0"/>
              <a:t/>
            </a:r>
            <a:br>
              <a:rPr lang="en-US" altLang="en-US" dirty="0" smtClean="0"/>
            </a:br>
            <a:endParaRPr lang="en-US" altLang="en-US" dirty="0" smtClean="0"/>
          </a:p>
        </p:txBody>
      </p:sp>
    </p:spTree>
    <p:extLst>
      <p:ext uri="{BB962C8B-B14F-4D97-AF65-F5344CB8AC3E}">
        <p14:creationId xmlns:p14="http://schemas.microsoft.com/office/powerpoint/2010/main" val="37784704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74613"/>
            <a:ext cx="32385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itle 1"/>
          <p:cNvSpPr>
            <a:spLocks noGrp="1"/>
          </p:cNvSpPr>
          <p:nvPr>
            <p:ph type="title"/>
          </p:nvPr>
        </p:nvSpPr>
        <p:spPr>
          <a:xfrm>
            <a:off x="165100" y="1027113"/>
            <a:ext cx="5472113" cy="1143000"/>
          </a:xfrm>
        </p:spPr>
        <p:txBody>
          <a:bodyPr/>
          <a:lstStyle/>
          <a:p>
            <a:pPr algn="ctr" eaLnBrk="1" hangingPunct="1"/>
            <a:r>
              <a:rPr lang="en-US" altLang="en-US" smtClean="0"/>
              <a:t>THANK YOU!</a:t>
            </a:r>
          </a:p>
        </p:txBody>
      </p:sp>
      <p:pic>
        <p:nvPicPr>
          <p:cNvPr id="6656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103813"/>
            <a:ext cx="1655763"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5008563"/>
            <a:ext cx="1219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0388" y="2514600"/>
            <a:ext cx="51085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872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8" y="1420128"/>
            <a:ext cx="9005888" cy="3866615"/>
          </a:xfrm>
          <a:prstGeom prst="rect">
            <a:avLst/>
          </a:prstGeom>
        </p:spPr>
      </p:pic>
    </p:spTree>
    <p:extLst>
      <p:ext uri="{BB962C8B-B14F-4D97-AF65-F5344CB8AC3E}">
        <p14:creationId xmlns:p14="http://schemas.microsoft.com/office/powerpoint/2010/main" val="2047094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3649663"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63" y="4227513"/>
            <a:ext cx="35306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436" name="Rectangle 3"/>
          <p:cNvSpPr>
            <a:spLocks/>
          </p:cNvSpPr>
          <p:nvPr/>
        </p:nvSpPr>
        <p:spPr bwMode="auto">
          <a:xfrm>
            <a:off x="4495800" y="1524000"/>
            <a:ext cx="441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8" bIns="0"/>
          <a:lstStyle>
            <a:lvl1pPr marL="39688"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defRPr/>
            </a:pPr>
            <a:r>
              <a:rPr lang="en-US" altLang="en-US" sz="4800" dirty="0" smtClean="0">
                <a:solidFill>
                  <a:srgbClr val="0070C0"/>
                </a:solidFill>
                <a:latin typeface="+mj-lt"/>
                <a:ea typeface="Helvetica" pitchFamily="34" charset="0"/>
                <a:cs typeface="Arial" charset="0"/>
                <a:sym typeface="Helvetica" pitchFamily="34" charset="0"/>
              </a:rPr>
              <a:t>Children’s </a:t>
            </a:r>
            <a:br>
              <a:rPr lang="en-US" altLang="en-US" sz="4800" dirty="0" smtClean="0">
                <a:solidFill>
                  <a:srgbClr val="0070C0"/>
                </a:solidFill>
                <a:latin typeface="+mj-lt"/>
                <a:ea typeface="Helvetica" pitchFamily="34" charset="0"/>
                <a:cs typeface="Arial" charset="0"/>
                <a:sym typeface="Helvetica" pitchFamily="34" charset="0"/>
              </a:rPr>
            </a:br>
            <a:r>
              <a:rPr lang="en-US" altLang="en-US" sz="4800" dirty="0" smtClean="0">
                <a:solidFill>
                  <a:srgbClr val="0070C0"/>
                </a:solidFill>
                <a:latin typeface="+mj-lt"/>
                <a:ea typeface="Helvetica" pitchFamily="34" charset="0"/>
                <a:cs typeface="Arial" charset="0"/>
                <a:sym typeface="Helvetica" pitchFamily="34" charset="0"/>
              </a:rPr>
              <a:t>brains need strong foundations. </a:t>
            </a:r>
            <a:br>
              <a:rPr lang="en-US" altLang="en-US" sz="4800" dirty="0" smtClean="0">
                <a:solidFill>
                  <a:srgbClr val="0070C0"/>
                </a:solidFill>
                <a:latin typeface="+mj-lt"/>
                <a:ea typeface="Helvetica" pitchFamily="34" charset="0"/>
                <a:cs typeface="Arial" charset="0"/>
                <a:sym typeface="Helvetica" pitchFamily="34" charset="0"/>
              </a:rPr>
            </a:br>
            <a:r>
              <a:rPr lang="en-US" altLang="en-US" sz="4800" dirty="0" smtClean="0">
                <a:solidFill>
                  <a:srgbClr val="0070C0"/>
                </a:solidFill>
                <a:latin typeface="+mj-lt"/>
                <a:ea typeface="Helvetica" pitchFamily="34" charset="0"/>
                <a:cs typeface="Arial" charset="0"/>
                <a:sym typeface="Helvetica" pitchFamily="34" charset="0"/>
              </a:rPr>
              <a:t>It’s essential!</a:t>
            </a:r>
            <a:endParaRPr lang="en-US" altLang="en-US" sz="4800" dirty="0" smtClean="0">
              <a:solidFill>
                <a:srgbClr val="0070C0"/>
              </a:solidFill>
              <a:latin typeface="Arial" charset="0"/>
              <a:ea typeface="Helvetica" pitchFamily="34" charset="0"/>
              <a:cs typeface="Arial" charset="0"/>
              <a:sym typeface="Helvetica" pitchFamily="34" charset="0"/>
            </a:endParaRPr>
          </a:p>
        </p:txBody>
      </p:sp>
    </p:spTree>
    <p:extLst>
      <p:ext uri="{BB962C8B-B14F-4D97-AF65-F5344CB8AC3E}">
        <p14:creationId xmlns:p14="http://schemas.microsoft.com/office/powerpoint/2010/main" val="291227126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304800"/>
            <a:ext cx="9144000" cy="1143000"/>
          </a:xfrm>
          <a:prstGeom prst="rect">
            <a:avLst/>
          </a:prstGeom>
        </p:spPr>
        <p:txBody>
          <a:bodyPr/>
          <a:lstStyle/>
          <a:p>
            <a:pPr algn="ctr" eaLnBrk="1" hangingPunct="1"/>
            <a:r>
              <a:rPr lang="en-US" altLang="en-US" dirty="0" smtClean="0"/>
              <a:t>The ACE Study</a:t>
            </a:r>
          </a:p>
        </p:txBody>
      </p:sp>
      <p:sp>
        <p:nvSpPr>
          <p:cNvPr id="19459" name="Rectangle 3"/>
          <p:cNvSpPr>
            <a:spLocks noGrp="1" noChangeArrowheads="1"/>
          </p:cNvSpPr>
          <p:nvPr>
            <p:ph type="body" idx="4294967295"/>
          </p:nvPr>
        </p:nvSpPr>
        <p:spPr>
          <a:xfrm>
            <a:off x="838200" y="1676400"/>
            <a:ext cx="7772400" cy="3810000"/>
          </a:xfrm>
          <a:prstGeom prst="rect">
            <a:avLst/>
          </a:prstGeom>
        </p:spPr>
        <p:txBody>
          <a:bodyPr>
            <a:normAutofit/>
          </a:bodyPr>
          <a:lstStyle/>
          <a:p>
            <a:pPr marL="274320" indent="-274320" eaLnBrk="1" fontAlgn="auto" hangingPunct="1">
              <a:lnSpc>
                <a:spcPct val="90000"/>
              </a:lnSpc>
              <a:spcAft>
                <a:spcPts val="0"/>
              </a:spcAft>
              <a:buClr>
                <a:schemeClr val="accent3"/>
              </a:buClr>
              <a:buFont typeface="Wingdings 2"/>
              <a:buChar char=""/>
              <a:defRPr/>
            </a:pPr>
            <a:r>
              <a:rPr lang="en-US" sz="2800" dirty="0" smtClean="0">
                <a:latin typeface="+mj-lt"/>
              </a:rPr>
              <a:t>The ACE Study = Adverse Childhood Experiences Study</a:t>
            </a:r>
          </a:p>
          <a:p>
            <a:pPr marL="274320" indent="-274320" eaLnBrk="1" fontAlgn="auto" hangingPunct="1">
              <a:lnSpc>
                <a:spcPct val="90000"/>
              </a:lnSpc>
              <a:spcAft>
                <a:spcPts val="0"/>
              </a:spcAft>
              <a:buClr>
                <a:schemeClr val="accent3"/>
              </a:buClr>
              <a:buFont typeface="Wingdings 2"/>
              <a:buChar char=""/>
              <a:defRPr/>
            </a:pPr>
            <a:endParaRPr lang="en-US" sz="400" dirty="0" smtClean="0">
              <a:latin typeface="+mj-lt"/>
            </a:endParaRPr>
          </a:p>
          <a:p>
            <a:pPr marL="274320" indent="-274320" eaLnBrk="1" fontAlgn="auto" hangingPunct="1">
              <a:lnSpc>
                <a:spcPct val="90000"/>
              </a:lnSpc>
              <a:spcAft>
                <a:spcPts val="0"/>
              </a:spcAft>
              <a:buClr>
                <a:schemeClr val="accent3"/>
              </a:buClr>
              <a:buFont typeface="Wingdings 2"/>
              <a:buChar char=""/>
              <a:defRPr/>
            </a:pPr>
            <a:r>
              <a:rPr lang="en-US" sz="2800" dirty="0" smtClean="0">
                <a:latin typeface="+mj-lt"/>
              </a:rPr>
              <a:t>Surveyed 17,000 adults</a:t>
            </a:r>
          </a:p>
          <a:p>
            <a:pPr marL="274320" indent="-274320" eaLnBrk="1" fontAlgn="auto" hangingPunct="1">
              <a:lnSpc>
                <a:spcPct val="90000"/>
              </a:lnSpc>
              <a:spcAft>
                <a:spcPts val="0"/>
              </a:spcAft>
              <a:buClr>
                <a:schemeClr val="accent3"/>
              </a:buClr>
              <a:buFont typeface="Wingdings 2"/>
              <a:buChar char=""/>
              <a:defRPr/>
            </a:pPr>
            <a:endParaRPr lang="en-US" sz="400" dirty="0" smtClean="0">
              <a:latin typeface="+mj-lt"/>
            </a:endParaRPr>
          </a:p>
          <a:p>
            <a:pPr marL="274320" indent="-274320" eaLnBrk="1" fontAlgn="auto" hangingPunct="1">
              <a:lnSpc>
                <a:spcPct val="90000"/>
              </a:lnSpc>
              <a:spcAft>
                <a:spcPts val="0"/>
              </a:spcAft>
              <a:buClr>
                <a:schemeClr val="accent3"/>
              </a:buClr>
              <a:buFont typeface="Wingdings 2"/>
              <a:buChar char=""/>
              <a:defRPr/>
            </a:pPr>
            <a:r>
              <a:rPr lang="en-US" sz="2800" dirty="0" smtClean="0">
                <a:latin typeface="+mj-lt"/>
              </a:rPr>
              <a:t>Compared childhood experiences with adult health records</a:t>
            </a:r>
          </a:p>
          <a:p>
            <a:pPr marL="274320" indent="-274320" eaLnBrk="1" fontAlgn="auto" hangingPunct="1">
              <a:lnSpc>
                <a:spcPct val="90000"/>
              </a:lnSpc>
              <a:spcAft>
                <a:spcPts val="0"/>
              </a:spcAft>
              <a:buClr>
                <a:schemeClr val="accent3"/>
              </a:buClr>
              <a:buFont typeface="Wingdings 2"/>
              <a:buChar char=""/>
              <a:defRPr/>
            </a:pPr>
            <a:endParaRPr lang="en-US" sz="400" dirty="0" smtClean="0">
              <a:latin typeface="+mj-lt"/>
            </a:endParaRPr>
          </a:p>
          <a:p>
            <a:pPr marL="274320" indent="-274320" eaLnBrk="1" fontAlgn="auto" hangingPunct="1">
              <a:lnSpc>
                <a:spcPct val="90000"/>
              </a:lnSpc>
              <a:spcAft>
                <a:spcPts val="0"/>
              </a:spcAft>
              <a:buClr>
                <a:schemeClr val="accent3"/>
              </a:buClr>
              <a:buFont typeface="Wingdings 2"/>
              <a:buChar char=""/>
              <a:defRPr/>
            </a:pPr>
            <a:r>
              <a:rPr lang="en-US" sz="2800" dirty="0" smtClean="0">
                <a:latin typeface="+mj-lt"/>
              </a:rPr>
              <a:t>Found adverse childhood experiences = greater likelihood of future problems with physical &amp; mental health</a:t>
            </a:r>
          </a:p>
        </p:txBody>
      </p:sp>
    </p:spTree>
    <p:extLst>
      <p:ext uri="{BB962C8B-B14F-4D97-AF65-F5344CB8AC3E}">
        <p14:creationId xmlns:p14="http://schemas.microsoft.com/office/powerpoint/2010/main" val="34473853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1981200"/>
            <a:ext cx="4343400" cy="369332"/>
          </a:xfrm>
          <a:prstGeom prst="rect">
            <a:avLst/>
          </a:prstGeom>
          <a:noFill/>
        </p:spPr>
        <p:txBody>
          <a:bodyPr wrap="square" rtlCol="0">
            <a:spAutoFit/>
          </a:bodyPr>
          <a:lstStyle/>
          <a:p>
            <a:endParaRPr lang="en-US" dirty="0"/>
          </a:p>
        </p:txBody>
      </p:sp>
      <p:sp>
        <p:nvSpPr>
          <p:cNvPr id="4" name="TextBox 3"/>
          <p:cNvSpPr txBox="1"/>
          <p:nvPr/>
        </p:nvSpPr>
        <p:spPr>
          <a:xfrm>
            <a:off x="2667000" y="2133600"/>
            <a:ext cx="4343400" cy="369332"/>
          </a:xfrm>
          <a:prstGeom prst="rect">
            <a:avLst/>
          </a:prstGeom>
          <a:noFill/>
        </p:spPr>
        <p:txBody>
          <a:bodyPr wrap="square" rtlCol="0">
            <a:spAutoFit/>
          </a:bodyPr>
          <a:lstStyle/>
          <a:p>
            <a:endParaRPr lang="en-US" dirty="0"/>
          </a:p>
        </p:txBody>
      </p:sp>
      <p:sp>
        <p:nvSpPr>
          <p:cNvPr id="5" name="TextBox 4"/>
          <p:cNvSpPr txBox="1"/>
          <p:nvPr/>
        </p:nvSpPr>
        <p:spPr>
          <a:xfrm>
            <a:off x="1600200" y="2286000"/>
            <a:ext cx="6400800" cy="646331"/>
          </a:xfrm>
          <a:prstGeom prst="rect">
            <a:avLst/>
          </a:prstGeom>
          <a:noFill/>
        </p:spPr>
        <p:txBody>
          <a:bodyPr wrap="square" rtlCol="0">
            <a:spAutoFit/>
          </a:bodyPr>
          <a:lstStyle/>
          <a:p>
            <a:r>
              <a:rPr lang="en-US" dirty="0">
                <a:hlinkClick r:id="rId3"/>
              </a:rPr>
              <a:t>https://www.ted.com/talks/nadine_burke_harris_how_childhood_trauma_affects_health_across_a_lifetime?language=en</a:t>
            </a:r>
            <a:endParaRPr lang="en-US" dirty="0"/>
          </a:p>
        </p:txBody>
      </p:sp>
    </p:spTree>
    <p:extLst>
      <p:ext uri="{BB962C8B-B14F-4D97-AF65-F5344CB8AC3E}">
        <p14:creationId xmlns:p14="http://schemas.microsoft.com/office/powerpoint/2010/main" val="72454456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1188</TotalTime>
  <Words>3484</Words>
  <Application>Microsoft Office PowerPoint</Application>
  <PresentationFormat>On-screen Show (4:3)</PresentationFormat>
  <Paragraphs>322</Paragraphs>
  <Slides>51</Slides>
  <Notes>49</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Default Design</vt:lpstr>
      <vt:lpstr>PowerPoint Presentation</vt:lpstr>
      <vt:lpstr>Supporting the development of safe, stable,  nurturing environments for children in their families  &amp; communities to prevent child abuse &amp; neglect.</vt:lpstr>
      <vt:lpstr>PowerPoint Presentation</vt:lpstr>
      <vt:lpstr>PowerPoint Presentation</vt:lpstr>
      <vt:lpstr>PowerPoint Presentation</vt:lpstr>
      <vt:lpstr>PowerPoint Presentation</vt:lpstr>
      <vt:lpstr>PowerPoint Presentation</vt:lpstr>
      <vt:lpstr>The ACE Study</vt:lpstr>
      <vt:lpstr>PowerPoint Presentation</vt:lpstr>
      <vt:lpstr>Healthy Brain</vt:lpstr>
      <vt:lpstr>PowerPoint Presentation</vt:lpstr>
      <vt:lpstr>How do ACEs affect you?</vt:lpstr>
      <vt:lpstr>PowerPoint Presentation</vt:lpstr>
      <vt:lpstr>PowerPoint Presentation</vt:lpstr>
      <vt:lpstr>PowerPoint Presentation</vt:lpstr>
      <vt:lpstr>Experiences Build Brain Architecture</vt:lpstr>
      <vt:lpstr>PowerPoint Presentation</vt:lpstr>
      <vt:lpstr>Safe, Stable,  Nurturing  Relationships and Environments</vt:lpstr>
      <vt:lpstr>Preventing abuse and neglect is possible and essential! </vt:lpstr>
      <vt:lpstr>Supporting Families</vt:lpstr>
      <vt:lpstr>Protective Factors</vt:lpstr>
      <vt:lpstr>Resilience</vt:lpstr>
      <vt:lpstr>PowerPoint Presentation</vt:lpstr>
      <vt:lpstr>PowerPoint Presentation</vt:lpstr>
      <vt:lpstr>PowerPoint Presentation</vt:lpstr>
      <vt:lpstr>PowerPoint Presentation</vt:lpstr>
      <vt:lpstr>PowerPoint Presentation</vt:lpstr>
      <vt:lpstr>Prevent Child Abuse North Carolina</vt:lpstr>
      <vt:lpstr>How PCANC builds strong families in NC...</vt:lpstr>
      <vt:lpstr>Supporting Professionals</vt:lpstr>
      <vt:lpstr>Advocating for policies that support children and families. </vt:lpstr>
      <vt:lpstr>PCANC Policy Goal 1</vt:lpstr>
      <vt:lpstr>PCANC Policy Goals 2 &amp; 3</vt:lpstr>
      <vt:lpstr>Policy Goal 4</vt:lpstr>
      <vt:lpstr>Policy Goal 5</vt:lpstr>
      <vt:lpstr>Policy Goal 6</vt:lpstr>
      <vt:lpstr>Policy Goal 7</vt:lpstr>
      <vt:lpstr>PCANC Policy Goal 8</vt:lpstr>
      <vt:lpstr>Policy Goal 9</vt:lpstr>
      <vt:lpstr>Policy Goal 10</vt:lpstr>
      <vt:lpstr>PowerPoint Presentation</vt:lpstr>
      <vt:lpstr>Child Abuse Prevention Month: Pinwheels for Prevention</vt:lpstr>
      <vt:lpstr>PowerPoint Presentation</vt:lpstr>
      <vt:lpstr>PowerPoint Presentation</vt:lpstr>
      <vt:lpstr>PowerPoint Presentation</vt:lpstr>
      <vt:lpstr>#PassThePinwheel #ItsEssential</vt:lpstr>
      <vt:lpstr>PowerPoint Presentation</vt:lpstr>
      <vt:lpstr>More Information</vt:lpstr>
      <vt:lpstr>QUESTIONS?</vt:lpstr>
      <vt:lpstr>Contact Information  Sharon Hirsch President &amp; CEO (919) 256-6600 shirsch@preventchildabusenc.org  www.preventchildabusenc.org 1-800-CHILDREN </vt:lpstr>
      <vt:lpstr>THANK YOU!</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State of Prevent Child Abuse NC</dc:title>
  <dc:creator>Sharon Hirsch</dc:creator>
  <cp:lastModifiedBy>Sharon Hirsch</cp:lastModifiedBy>
  <cp:revision>42</cp:revision>
  <dcterms:created xsi:type="dcterms:W3CDTF">2016-01-25T16:34:59Z</dcterms:created>
  <dcterms:modified xsi:type="dcterms:W3CDTF">2016-08-24T18:36:07Z</dcterms:modified>
</cp:coreProperties>
</file>